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78" r:id="rId8"/>
    <p:sldId id="274" r:id="rId9"/>
    <p:sldId id="266" r:id="rId10"/>
    <p:sldId id="275" r:id="rId11"/>
    <p:sldId id="267" r:id="rId12"/>
    <p:sldId id="276" r:id="rId13"/>
    <p:sldId id="268" r:id="rId14"/>
    <p:sldId id="269" r:id="rId15"/>
    <p:sldId id="270" r:id="rId16"/>
    <p:sldId id="272" r:id="rId17"/>
    <p:sldId id="273" r:id="rId18"/>
    <p:sldId id="271" r:id="rId19"/>
    <p:sldId id="277" r:id="rId20"/>
    <p:sldId id="279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0EA09-CC7B-4A11-9F2A-029A03DC631C}" v="966" dt="2022-10-26T11:41:37.883"/>
    <p1510:client id="{9F0C3E7B-A95D-3651-52BD-39194E06F8A1}" v="1783" dt="2022-10-26T18:08:07.728"/>
    <p1510:client id="{E7B3C029-2A78-4782-8E36-60A1A9B262C1}" v="630" dt="2022-10-26T12:49:29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6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7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3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7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2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0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7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5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39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34" r:id="rId5"/>
    <p:sldLayoutId id="2147483739" r:id="rId6"/>
    <p:sldLayoutId id="2147483735" r:id="rId7"/>
    <p:sldLayoutId id="2147483736" r:id="rId8"/>
    <p:sldLayoutId id="2147483737" r:id="rId9"/>
    <p:sldLayoutId id="2147483738" r:id="rId10"/>
    <p:sldLayoutId id="214748374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PCM-vs-DSD.sv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pi.usc.edu/database/database.php?volume=misc&amp;image=1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Interlaced_video_frame_(car_wheel)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urkanmudanyali.com/blog/codecs/original.mp4" TargetMode="External"/><Relationship Id="rId2" Type="http://schemas.openxmlformats.org/officeDocument/2006/relationships/hyperlink" Target="https://furkanmudanyali.com/blog/codecs/capture.sh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urkanmudanyali.com/blog/codecs/bwdif.mp4" TargetMode="External"/><Relationship Id="rId2" Type="http://schemas.openxmlformats.org/officeDocument/2006/relationships/hyperlink" Target="https://furkanmudanyali.com/blog/codecs/yadif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each.blender.org" TargetMode="External"/><Relationship Id="rId2" Type="http://schemas.openxmlformats.org/officeDocument/2006/relationships/hyperlink" Target="https://furkanmudanyali.com/blog/codecs/minterpolate_advanced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otion_interpolation_example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udio sound board">
            <a:extLst>
              <a:ext uri="{FF2B5EF4-FFF2-40B4-BE49-F238E27FC236}">
                <a16:creationId xmlns:a16="http://schemas.microsoft.com/office/drawing/2014/main" id="{D2184953-D139-333B-036E-F9D26D7EB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en-US" sz="5000">
                <a:solidFill>
                  <a:srgbClr val="FFFFFF"/>
                </a:solidFill>
                <a:ea typeface="+mj-lt"/>
                <a:cs typeface="+mj-lt"/>
              </a:rPr>
              <a:t>A brief overlook into audio and video codecs and ways to improve them using filters</a:t>
            </a:r>
            <a:endParaRPr lang="en-US" sz="50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rgbClr val="FFFFFF"/>
              </a:solidFill>
              <a:cs typeface="Calibri"/>
            </a:endParaRPr>
          </a:p>
          <a:p>
            <a:r>
              <a:rPr lang="en-US">
                <a:solidFill>
                  <a:srgbClr val="FFFFFF"/>
                </a:solidFill>
                <a:cs typeface="Calibri"/>
              </a:rPr>
              <a:t>CE487 – Smart Multimedia Systems</a:t>
            </a:r>
          </a:p>
          <a:p>
            <a:r>
              <a:rPr lang="en-US">
                <a:solidFill>
                  <a:srgbClr val="FFFFFF"/>
                </a:solidFill>
                <a:cs typeface="Calibri"/>
              </a:rPr>
              <a:t>Furkan MUDANYALI</a:t>
            </a: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42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0201B2-3A15-C05D-E608-9A09068C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CODECS: Lossless STEREO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A1D13D-79C0-519C-28B6-F0DEC6B02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tr-TR" dirty="0"/>
              <a:t>FLAC</a:t>
            </a:r>
          </a:p>
          <a:p>
            <a:r>
              <a:rPr lang="tr-TR" sz="1600" dirty="0"/>
              <a:t>- </a:t>
            </a:r>
            <a:r>
              <a:rPr lang="tr-TR" sz="1600" err="1"/>
              <a:t>Lossless</a:t>
            </a:r>
            <a:r>
              <a:rPr lang="tr-TR" sz="1600" dirty="0"/>
              <a:t> format </a:t>
            </a:r>
            <a:r>
              <a:rPr lang="tr-TR" sz="1600" err="1"/>
              <a:t>that</a:t>
            </a:r>
            <a:r>
              <a:rPr lang="tr-TR" sz="1600" dirty="0"/>
              <a:t> can </a:t>
            </a:r>
            <a:r>
              <a:rPr lang="tr-TR" sz="1600" err="1"/>
              <a:t>reduce</a:t>
            </a:r>
            <a:r>
              <a:rPr lang="tr-TR" sz="1600" dirty="0"/>
              <a:t> </a:t>
            </a:r>
            <a:r>
              <a:rPr lang="tr-TR" sz="1600" err="1"/>
              <a:t>the</a:t>
            </a:r>
            <a:r>
              <a:rPr lang="tr-TR" sz="1600" dirty="0"/>
              <a:t> filesize </a:t>
            </a:r>
            <a:r>
              <a:rPr lang="tr-TR" sz="1600" err="1"/>
              <a:t>from</a:t>
            </a:r>
            <a:r>
              <a:rPr lang="tr-TR" sz="1600" dirty="0"/>
              <a:t> 50 </a:t>
            </a:r>
            <a:r>
              <a:rPr lang="tr-TR" sz="1600" err="1"/>
              <a:t>to</a:t>
            </a:r>
            <a:r>
              <a:rPr lang="tr-TR" sz="1600" dirty="0"/>
              <a:t> 70% </a:t>
            </a:r>
            <a:r>
              <a:rPr lang="tr-TR" sz="1600" err="1"/>
              <a:t>depending</a:t>
            </a:r>
            <a:r>
              <a:rPr lang="tr-TR" sz="1600" dirty="0"/>
              <a:t> on </a:t>
            </a:r>
            <a:r>
              <a:rPr lang="tr-TR" sz="1600" err="1"/>
              <a:t>compression</a:t>
            </a:r>
            <a:r>
              <a:rPr lang="tr-TR" sz="1600" dirty="0"/>
              <a:t>.</a:t>
            </a:r>
          </a:p>
          <a:p>
            <a:r>
              <a:rPr lang="tr-TR" sz="1600" dirty="0"/>
              <a:t>- </a:t>
            </a:r>
            <a:r>
              <a:rPr lang="tr-TR" sz="1600" dirty="0" err="1"/>
              <a:t>Able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decode</a:t>
            </a:r>
            <a:r>
              <a:rPr lang="tr-TR" sz="1600" dirty="0"/>
              <a:t> </a:t>
            </a:r>
            <a:r>
              <a:rPr lang="tr-TR" sz="1600" dirty="0" err="1"/>
              <a:t>quickly</a:t>
            </a:r>
            <a:r>
              <a:rPr lang="tr-TR" sz="1600" dirty="0"/>
              <a:t> </a:t>
            </a:r>
            <a:r>
              <a:rPr lang="tr-TR" sz="1600" dirty="0" err="1"/>
              <a:t>independent</a:t>
            </a:r>
            <a:r>
              <a:rPr lang="tr-TR" sz="1600" dirty="0"/>
              <a:t> </a:t>
            </a:r>
            <a:r>
              <a:rPr lang="tr-TR" sz="1600" dirty="0" err="1"/>
              <a:t>from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compression</a:t>
            </a:r>
            <a:r>
              <a:rPr lang="tr-TR" sz="1600" dirty="0"/>
              <a:t> </a:t>
            </a:r>
            <a:r>
              <a:rPr lang="tr-TR" sz="1600" dirty="0" err="1"/>
              <a:t>level</a:t>
            </a:r>
            <a:r>
              <a:rPr lang="tr-TR" sz="1600" dirty="0"/>
              <a:t>.</a:t>
            </a:r>
          </a:p>
          <a:p>
            <a:r>
              <a:rPr lang="tr-TR" dirty="0"/>
              <a:t>ALAC</a:t>
            </a:r>
            <a:endParaRPr lang="tr-TR" sz="1600" dirty="0"/>
          </a:p>
          <a:p>
            <a:r>
              <a:rPr lang="tr-TR" sz="1600" dirty="0"/>
              <a:t>- </a:t>
            </a:r>
            <a:r>
              <a:rPr lang="tr-TR" sz="1600" dirty="0" err="1"/>
              <a:t>Lossless</a:t>
            </a:r>
            <a:r>
              <a:rPr lang="tr-TR" sz="1600" dirty="0"/>
              <a:t> format </a:t>
            </a:r>
            <a:r>
              <a:rPr lang="tr-TR" sz="1600" dirty="0" err="1"/>
              <a:t>by</a:t>
            </a:r>
            <a:r>
              <a:rPr lang="tr-TR" sz="1600" dirty="0"/>
              <a:t> Apple </a:t>
            </a:r>
            <a:r>
              <a:rPr lang="tr-TR" sz="1600" dirty="0" err="1"/>
              <a:t>that</a:t>
            </a:r>
            <a:r>
              <a:rPr lang="tr-TR" sz="1600" dirty="0"/>
              <a:t> is </a:t>
            </a:r>
            <a:r>
              <a:rPr lang="tr-TR" sz="1600" dirty="0" err="1"/>
              <a:t>comparable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FLAC in </a:t>
            </a:r>
            <a:r>
              <a:rPr lang="tr-TR" sz="1600" dirty="0" err="1"/>
              <a:t>compression</a:t>
            </a:r>
            <a:r>
              <a:rPr lang="tr-TR" sz="1600" dirty="0"/>
              <a:t>.</a:t>
            </a:r>
          </a:p>
          <a:p>
            <a:r>
              <a:rPr lang="tr-TR" sz="1600" dirty="0"/>
              <a:t>- </a:t>
            </a:r>
            <a:r>
              <a:rPr lang="tr-TR" sz="1600" dirty="0" err="1"/>
              <a:t>Requires</a:t>
            </a:r>
            <a:r>
              <a:rPr lang="tr-TR" sz="1600" dirty="0"/>
              <a:t> </a:t>
            </a:r>
            <a:r>
              <a:rPr lang="tr-TR" sz="1600" dirty="0" err="1"/>
              <a:t>around</a:t>
            </a:r>
            <a:r>
              <a:rPr lang="tr-TR" sz="1600" dirty="0"/>
              <a:t> 4 </a:t>
            </a:r>
            <a:r>
              <a:rPr lang="tr-TR" sz="1600" dirty="0" err="1"/>
              <a:t>times</a:t>
            </a:r>
            <a:r>
              <a:rPr lang="tr-TR" sz="1600" dirty="0"/>
              <a:t> </a:t>
            </a:r>
            <a:r>
              <a:rPr lang="tr-TR" sz="1600" dirty="0" err="1"/>
              <a:t>more</a:t>
            </a:r>
            <a:r>
              <a:rPr lang="tr-TR" sz="1600" dirty="0"/>
              <a:t> CPU </a:t>
            </a:r>
            <a:r>
              <a:rPr lang="tr-TR" sz="1600" dirty="0" err="1"/>
              <a:t>power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decode</a:t>
            </a:r>
            <a:r>
              <a:rPr lang="tr-TR" sz="1600" dirty="0"/>
              <a:t> </a:t>
            </a:r>
            <a:r>
              <a:rPr lang="tr-TR" sz="1600" dirty="0" err="1"/>
              <a:t>compared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FLAC.</a:t>
            </a:r>
          </a:p>
          <a:p>
            <a:r>
              <a:rPr lang="tr-TR" dirty="0"/>
              <a:t>DSD</a:t>
            </a:r>
          </a:p>
          <a:p>
            <a:r>
              <a:rPr lang="tr-TR" sz="1600" dirty="0"/>
              <a:t>- </a:t>
            </a:r>
            <a:r>
              <a:rPr lang="tr-TR" sz="1600" dirty="0" err="1"/>
              <a:t>Uses</a:t>
            </a:r>
            <a:r>
              <a:rPr lang="tr-TR" sz="1600" dirty="0"/>
              <a:t> delta-sigma </a:t>
            </a:r>
            <a:r>
              <a:rPr lang="tr-TR" sz="1600" dirty="0" err="1"/>
              <a:t>modulation</a:t>
            </a:r>
            <a:r>
              <a:rPr lang="tr-TR" sz="1600" dirty="0"/>
              <a:t> </a:t>
            </a:r>
            <a:r>
              <a:rPr lang="tr-TR" sz="1600" dirty="0" err="1"/>
              <a:t>compared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pulse-code</a:t>
            </a:r>
            <a:r>
              <a:rPr lang="tr-TR" sz="1600" dirty="0"/>
              <a:t> </a:t>
            </a:r>
            <a:r>
              <a:rPr lang="tr-TR" sz="1600" dirty="0" err="1"/>
              <a:t>modulation</a:t>
            </a:r>
            <a:r>
              <a:rPr lang="tr-TR" sz="1600" dirty="0"/>
              <a:t> (PCM) </a:t>
            </a:r>
            <a:r>
              <a:rPr lang="tr-TR" sz="1600" dirty="0" err="1"/>
              <a:t>like</a:t>
            </a:r>
            <a:r>
              <a:rPr lang="tr-TR" sz="1600" dirty="0"/>
              <a:t> in </a:t>
            </a:r>
            <a:r>
              <a:rPr lang="tr-TR" sz="1600" dirty="0" err="1"/>
              <a:t>conventional</a:t>
            </a:r>
            <a:r>
              <a:rPr lang="tr-TR" sz="1600" dirty="0"/>
              <a:t> </a:t>
            </a:r>
            <a:r>
              <a:rPr lang="tr-TR" sz="1600" dirty="0" err="1"/>
              <a:t>audio</a:t>
            </a:r>
            <a:r>
              <a:rPr lang="tr-TR" sz="1600" dirty="0"/>
              <a:t> </a:t>
            </a:r>
            <a:r>
              <a:rPr lang="tr-TR" sz="1600" dirty="0" err="1"/>
              <a:t>formats</a:t>
            </a:r>
            <a:r>
              <a:rPr lang="tr-TR" sz="1600" dirty="0"/>
              <a:t>.</a:t>
            </a:r>
          </a:p>
          <a:p>
            <a:r>
              <a:rPr lang="tr-TR" sz="1600" dirty="0"/>
              <a:t>- </a:t>
            </a:r>
            <a:r>
              <a:rPr lang="tr-TR" sz="1600" dirty="0" err="1"/>
              <a:t>Requires</a:t>
            </a:r>
            <a:r>
              <a:rPr lang="tr-TR" sz="1600" dirty="0"/>
              <a:t> </a:t>
            </a:r>
            <a:r>
              <a:rPr lang="tr-TR" sz="1600" dirty="0" err="1"/>
              <a:t>specialized</a:t>
            </a:r>
            <a:r>
              <a:rPr lang="tr-TR" sz="1600" dirty="0"/>
              <a:t> hardware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decode</a:t>
            </a:r>
            <a:r>
              <a:rPr lang="tr-TR" sz="1600" dirty="0"/>
              <a:t>.</a:t>
            </a:r>
          </a:p>
          <a:p>
            <a:r>
              <a:rPr lang="tr-TR" sz="1600" dirty="0"/>
              <a:t>- </a:t>
            </a:r>
            <a:r>
              <a:rPr lang="tr-TR" sz="1600" dirty="0" err="1"/>
              <a:t>Adopted</a:t>
            </a:r>
            <a:r>
              <a:rPr lang="tr-TR" sz="1600" dirty="0"/>
              <a:t> in </a:t>
            </a:r>
            <a:r>
              <a:rPr lang="tr-TR" sz="1600" dirty="0" err="1"/>
              <a:t>mainly</a:t>
            </a:r>
            <a:r>
              <a:rPr lang="tr-TR" sz="1600" dirty="0"/>
              <a:t> Japan.</a:t>
            </a:r>
          </a:p>
        </p:txBody>
      </p:sp>
    </p:spTree>
    <p:extLst>
      <p:ext uri="{BB962C8B-B14F-4D97-AF65-F5344CB8AC3E}">
        <p14:creationId xmlns:p14="http://schemas.microsoft.com/office/powerpoint/2010/main" val="62307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96D658-3DF3-6F63-BFA7-9EC25105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AUDIO CODECS: SURROUND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212E50-5275-E207-362D-1DD00FDBE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tr-TR" dirty="0"/>
              <a:t>AC3</a:t>
            </a:r>
          </a:p>
          <a:p>
            <a:r>
              <a:rPr lang="tr-TR" sz="1400" dirty="0"/>
              <a:t>- </a:t>
            </a:r>
            <a:r>
              <a:rPr lang="tr-TR" sz="1400" dirty="0" err="1"/>
              <a:t>Lossy</a:t>
            </a:r>
            <a:r>
              <a:rPr lang="tr-TR" sz="1400" dirty="0"/>
              <a:t> format </a:t>
            </a:r>
            <a:r>
              <a:rPr lang="tr-TR" sz="1400" dirty="0" err="1"/>
              <a:t>by</a:t>
            </a:r>
            <a:r>
              <a:rPr lang="tr-TR" sz="1400" dirty="0"/>
              <a:t> Dolby </a:t>
            </a:r>
            <a:r>
              <a:rPr lang="tr-TR" sz="1400" dirty="0" err="1"/>
              <a:t>Digital</a:t>
            </a:r>
            <a:r>
              <a:rPr lang="tr-TR" sz="1400" dirty="0"/>
              <a:t> </a:t>
            </a:r>
            <a:r>
              <a:rPr lang="tr-TR" sz="1400" dirty="0" err="1"/>
              <a:t>that</a:t>
            </a:r>
            <a:r>
              <a:rPr lang="tr-TR" sz="1400" dirty="0"/>
              <a:t> can </a:t>
            </a:r>
            <a:r>
              <a:rPr lang="tr-TR" sz="1400" dirty="0" err="1"/>
              <a:t>hold</a:t>
            </a:r>
            <a:r>
              <a:rPr lang="tr-TR" sz="1400" dirty="0"/>
              <a:t> </a:t>
            </a:r>
            <a:r>
              <a:rPr lang="tr-TR" sz="1400" dirty="0" err="1"/>
              <a:t>up</a:t>
            </a:r>
            <a:r>
              <a:rPr lang="tr-TR" sz="1400" dirty="0"/>
              <a:t> </a:t>
            </a:r>
            <a:r>
              <a:rPr lang="tr-TR" sz="1400" dirty="0" err="1"/>
              <a:t>to</a:t>
            </a:r>
            <a:r>
              <a:rPr lang="tr-TR" sz="1400" dirty="0"/>
              <a:t> 6 </a:t>
            </a:r>
            <a:r>
              <a:rPr lang="tr-TR" sz="1400" dirty="0" err="1"/>
              <a:t>channels</a:t>
            </a:r>
            <a:r>
              <a:rPr lang="tr-TR" sz="1400" dirty="0"/>
              <a:t> (5.1) at 640 kbps.</a:t>
            </a:r>
          </a:p>
          <a:p>
            <a:r>
              <a:rPr lang="tr-TR" dirty="0"/>
              <a:t>DTS</a:t>
            </a:r>
          </a:p>
          <a:p>
            <a:r>
              <a:rPr lang="tr-TR" sz="1800" dirty="0"/>
              <a:t>-</a:t>
            </a:r>
            <a:r>
              <a:rPr lang="tr-TR" sz="1400" dirty="0"/>
              <a:t> </a:t>
            </a:r>
            <a:r>
              <a:rPr lang="tr-TR" sz="1400" dirty="0" err="1"/>
              <a:t>Lossy</a:t>
            </a:r>
            <a:r>
              <a:rPr lang="tr-TR" sz="1400" dirty="0"/>
              <a:t> format </a:t>
            </a:r>
            <a:r>
              <a:rPr lang="tr-TR" sz="1400" dirty="0" err="1"/>
              <a:t>by</a:t>
            </a:r>
            <a:r>
              <a:rPr lang="tr-TR" sz="1400" dirty="0"/>
              <a:t> </a:t>
            </a:r>
            <a:r>
              <a:rPr lang="tr-TR" sz="1400" dirty="0" err="1"/>
              <a:t>Digital</a:t>
            </a:r>
            <a:r>
              <a:rPr lang="tr-TR" sz="1400" dirty="0"/>
              <a:t> Theater </a:t>
            </a:r>
            <a:r>
              <a:rPr lang="tr-TR" sz="1400" dirty="0" err="1"/>
              <a:t>Systems</a:t>
            </a:r>
            <a:r>
              <a:rPr lang="tr-TR" sz="1400" dirty="0"/>
              <a:t> </a:t>
            </a:r>
            <a:r>
              <a:rPr lang="tr-TR" sz="1400" dirty="0" err="1"/>
              <a:t>that</a:t>
            </a:r>
            <a:r>
              <a:rPr lang="tr-TR" sz="1400" dirty="0"/>
              <a:t> is </a:t>
            </a:r>
            <a:r>
              <a:rPr lang="tr-TR" sz="1400" dirty="0" err="1"/>
              <a:t>comparable</a:t>
            </a:r>
            <a:r>
              <a:rPr lang="tr-TR" sz="1400" dirty="0"/>
              <a:t> </a:t>
            </a:r>
            <a:r>
              <a:rPr lang="tr-TR" sz="1400" dirty="0" err="1"/>
              <a:t>to</a:t>
            </a:r>
            <a:r>
              <a:rPr lang="tr-TR" sz="1400" dirty="0"/>
              <a:t> AC3.</a:t>
            </a:r>
          </a:p>
          <a:p>
            <a:r>
              <a:rPr lang="tr-TR" sz="1400" dirty="0"/>
              <a:t>- </a:t>
            </a:r>
            <a:r>
              <a:rPr lang="tr-TR" sz="1400" dirty="0" err="1"/>
              <a:t>Despite</a:t>
            </a:r>
            <a:r>
              <a:rPr lang="tr-TR" sz="1400" dirty="0"/>
              <a:t> </a:t>
            </a:r>
            <a:r>
              <a:rPr lang="tr-TR" sz="1400" dirty="0" err="1"/>
              <a:t>being</a:t>
            </a:r>
            <a:r>
              <a:rPr lang="tr-TR" sz="1400" dirty="0"/>
              <a:t> </a:t>
            </a:r>
            <a:r>
              <a:rPr lang="tr-TR" sz="1400" dirty="0" err="1"/>
              <a:t>able</a:t>
            </a:r>
            <a:r>
              <a:rPr lang="tr-TR" sz="1400" dirty="0"/>
              <a:t> </a:t>
            </a:r>
            <a:r>
              <a:rPr lang="tr-TR" sz="1400" dirty="0" err="1"/>
              <a:t>to</a:t>
            </a:r>
            <a:r>
              <a:rPr lang="tr-TR" sz="1400" dirty="0"/>
              <a:t> </a:t>
            </a:r>
            <a:r>
              <a:rPr lang="tr-TR" sz="1400" dirty="0" err="1"/>
              <a:t>reach</a:t>
            </a:r>
            <a:r>
              <a:rPr lang="tr-TR" sz="1400" dirty="0"/>
              <a:t> 1500 kbps, it </a:t>
            </a:r>
            <a:r>
              <a:rPr lang="tr-TR" sz="1400" dirty="0" err="1"/>
              <a:t>was</a:t>
            </a:r>
            <a:r>
              <a:rPr lang="tr-TR" sz="1400" dirty="0"/>
              <a:t> </a:t>
            </a:r>
            <a:r>
              <a:rPr lang="tr-TR" sz="1400" dirty="0" err="1"/>
              <a:t>mostly</a:t>
            </a:r>
            <a:r>
              <a:rPr lang="tr-TR" sz="1400" dirty="0"/>
              <a:t> </a:t>
            </a:r>
            <a:r>
              <a:rPr lang="tr-TR" sz="1400" dirty="0" err="1"/>
              <a:t>encoded</a:t>
            </a:r>
            <a:r>
              <a:rPr lang="tr-TR" sz="1400" dirty="0"/>
              <a:t> in 750 kbps </a:t>
            </a:r>
            <a:r>
              <a:rPr lang="tr-TR" sz="1400" dirty="0" err="1"/>
              <a:t>to</a:t>
            </a:r>
            <a:r>
              <a:rPr lang="tr-TR" sz="1400" dirty="0"/>
              <a:t> </a:t>
            </a:r>
            <a:r>
              <a:rPr lang="tr-TR" sz="1400" dirty="0" err="1"/>
              <a:t>make</a:t>
            </a:r>
            <a:r>
              <a:rPr lang="tr-TR" sz="1400" dirty="0"/>
              <a:t> </a:t>
            </a:r>
            <a:r>
              <a:rPr lang="tr-TR" sz="1400" dirty="0" err="1"/>
              <a:t>room</a:t>
            </a:r>
            <a:r>
              <a:rPr lang="tr-TR" sz="1400" dirty="0"/>
              <a:t> </a:t>
            </a:r>
            <a:r>
              <a:rPr lang="tr-TR" sz="1400" dirty="0" err="1"/>
              <a:t>for</a:t>
            </a:r>
            <a:r>
              <a:rPr lang="tr-TR" sz="1400" dirty="0"/>
              <a:t> </a:t>
            </a:r>
            <a:r>
              <a:rPr lang="tr-TR" sz="1400" dirty="0" err="1"/>
              <a:t>more</a:t>
            </a:r>
            <a:r>
              <a:rPr lang="tr-TR" sz="1400" dirty="0"/>
              <a:t> </a:t>
            </a:r>
            <a:r>
              <a:rPr lang="tr-TR" sz="1400" dirty="0" err="1"/>
              <a:t>audio</a:t>
            </a:r>
            <a:r>
              <a:rPr lang="tr-TR" sz="1400" dirty="0"/>
              <a:t> </a:t>
            </a:r>
            <a:r>
              <a:rPr lang="tr-TR" sz="1400" dirty="0" err="1"/>
              <a:t>tracks</a:t>
            </a:r>
            <a:r>
              <a:rPr lang="tr-TR" sz="1400" dirty="0"/>
              <a:t>.</a:t>
            </a:r>
          </a:p>
          <a:p>
            <a:r>
              <a:rPr lang="tr-TR" dirty="0"/>
              <a:t>Dolby </a:t>
            </a:r>
            <a:r>
              <a:rPr lang="tr-TR" dirty="0" err="1"/>
              <a:t>TrueHD</a:t>
            </a:r>
          </a:p>
          <a:p>
            <a:r>
              <a:rPr lang="tr-TR" sz="1600" dirty="0"/>
              <a:t>- </a:t>
            </a:r>
            <a:r>
              <a:rPr lang="tr-TR" sz="1600" dirty="0" err="1"/>
              <a:t>Lossless</a:t>
            </a:r>
            <a:r>
              <a:rPr lang="tr-TR" sz="1600" dirty="0"/>
              <a:t> format </a:t>
            </a:r>
            <a:r>
              <a:rPr lang="tr-TR" sz="1600" dirty="0" err="1"/>
              <a:t>by</a:t>
            </a:r>
            <a:r>
              <a:rPr lang="tr-TR" sz="1600" dirty="0"/>
              <a:t> Dolby </a:t>
            </a:r>
            <a:r>
              <a:rPr lang="tr-TR" sz="1600" dirty="0" err="1"/>
              <a:t>Digital</a:t>
            </a:r>
            <a:r>
              <a:rPr lang="tr-TR" sz="1600" dirty="0"/>
              <a:t> </a:t>
            </a:r>
            <a:r>
              <a:rPr lang="tr-TR" sz="1600" dirty="0" err="1"/>
              <a:t>that</a:t>
            </a:r>
            <a:r>
              <a:rPr lang="tr-TR" sz="1600" dirty="0"/>
              <a:t> can </a:t>
            </a:r>
            <a:r>
              <a:rPr lang="tr-TR" sz="1600" dirty="0" err="1"/>
              <a:t>hold</a:t>
            </a:r>
            <a:r>
              <a:rPr lang="tr-TR" sz="1600" dirty="0"/>
              <a:t> </a:t>
            </a:r>
            <a:r>
              <a:rPr lang="tr-TR" sz="1600" dirty="0" err="1"/>
              <a:t>up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8 </a:t>
            </a:r>
            <a:r>
              <a:rPr lang="tr-TR" sz="1600" dirty="0" err="1"/>
              <a:t>channels</a:t>
            </a:r>
            <a:r>
              <a:rPr lang="tr-TR" sz="1600" dirty="0"/>
              <a:t> (7.1) at 18 </a:t>
            </a:r>
            <a:r>
              <a:rPr lang="tr-TR" sz="1600" dirty="0" err="1"/>
              <a:t>mbps</a:t>
            </a:r>
            <a:r>
              <a:rPr lang="tr-TR" sz="1600" dirty="0"/>
              <a:t>.</a:t>
            </a:r>
          </a:p>
          <a:p>
            <a:r>
              <a:rPr lang="tr-TR" dirty="0"/>
              <a:t>DSD</a:t>
            </a:r>
          </a:p>
          <a:p>
            <a:r>
              <a:rPr lang="tr-TR" sz="1600" dirty="0"/>
              <a:t>- </a:t>
            </a:r>
            <a:r>
              <a:rPr lang="tr-TR" sz="1600" dirty="0" err="1"/>
              <a:t>It</a:t>
            </a:r>
            <a:r>
              <a:rPr lang="tr-TR" sz="1600" dirty="0"/>
              <a:t> is </a:t>
            </a:r>
            <a:r>
              <a:rPr lang="tr-TR" sz="1600" dirty="0" err="1"/>
              <a:t>also</a:t>
            </a:r>
            <a:r>
              <a:rPr lang="tr-TR" sz="1600" dirty="0"/>
              <a:t> </a:t>
            </a:r>
            <a:r>
              <a:rPr lang="tr-TR" sz="1600" dirty="0" err="1"/>
              <a:t>able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hold</a:t>
            </a:r>
            <a:r>
              <a:rPr lang="tr-TR" sz="1600" dirty="0"/>
              <a:t> 6 </a:t>
            </a:r>
            <a:r>
              <a:rPr lang="tr-TR" sz="1600" dirty="0" err="1"/>
              <a:t>channels</a:t>
            </a:r>
            <a:r>
              <a:rPr lang="tr-TR" sz="1600" dirty="0"/>
              <a:t> (5.1) at </a:t>
            </a:r>
            <a:r>
              <a:rPr lang="tr-TR" sz="1600" dirty="0" err="1"/>
              <a:t>around</a:t>
            </a:r>
            <a:r>
              <a:rPr lang="tr-TR" sz="1600" dirty="0"/>
              <a:t> 20 </a:t>
            </a:r>
            <a:r>
              <a:rPr lang="tr-TR" sz="1600" dirty="0" err="1"/>
              <a:t>mbps</a:t>
            </a:r>
            <a:r>
              <a:rPr lang="tr-TR" sz="1600" dirty="0"/>
              <a:t>. </a:t>
            </a:r>
            <a:r>
              <a:rPr lang="tr-TR" sz="1600" dirty="0" err="1"/>
              <a:t>Was</a:t>
            </a:r>
            <a:r>
              <a:rPr lang="tr-TR" sz="1600" dirty="0"/>
              <a:t> </a:t>
            </a:r>
            <a:r>
              <a:rPr lang="tr-TR" sz="1600" dirty="0" err="1"/>
              <a:t>distributed</a:t>
            </a:r>
            <a:r>
              <a:rPr lang="tr-TR" sz="1600" dirty="0"/>
              <a:t> </a:t>
            </a:r>
            <a:r>
              <a:rPr lang="tr-TR" sz="1600" dirty="0" err="1"/>
              <a:t>along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stereo </a:t>
            </a:r>
            <a:r>
              <a:rPr lang="tr-TR" sz="1600" dirty="0" err="1"/>
              <a:t>mixes</a:t>
            </a:r>
            <a:r>
              <a:rPr lang="tr-TR" sz="1600" dirty="0"/>
              <a:t> in </a:t>
            </a:r>
            <a:r>
              <a:rPr lang="tr-TR" sz="1600" dirty="0" err="1"/>
              <a:t>SACDs</a:t>
            </a:r>
            <a:r>
              <a:rPr lang="tr-TR" sz="1600" dirty="0"/>
              <a:t> (</a:t>
            </a:r>
            <a:r>
              <a:rPr lang="tr-TR" sz="1600" dirty="0" err="1"/>
              <a:t>Super</a:t>
            </a:r>
            <a:r>
              <a:rPr lang="tr-TR" sz="1600" dirty="0"/>
              <a:t> </a:t>
            </a:r>
            <a:r>
              <a:rPr lang="tr-TR" sz="1600" dirty="0" err="1"/>
              <a:t>Audio</a:t>
            </a:r>
            <a:r>
              <a:rPr lang="tr-TR" sz="1600" dirty="0"/>
              <a:t> CD).</a:t>
            </a:r>
          </a:p>
        </p:txBody>
      </p:sp>
    </p:spTree>
    <p:extLst>
      <p:ext uri="{BB962C8B-B14F-4D97-AF65-F5344CB8AC3E}">
        <p14:creationId xmlns:p14="http://schemas.microsoft.com/office/powerpoint/2010/main" val="159704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70CB8F-0B6C-8A9E-29E7-55F0344E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DSD VS. PCM, a Visual Comparison</a:t>
            </a:r>
          </a:p>
        </p:txBody>
      </p:sp>
      <p:pic>
        <p:nvPicPr>
          <p:cNvPr id="7" name="Resim 7">
            <a:extLst>
              <a:ext uri="{FF2B5EF4-FFF2-40B4-BE49-F238E27FC236}">
                <a16:creationId xmlns:a16="http://schemas.microsoft.com/office/drawing/2014/main" id="{4BD40980-55DE-61D7-42A2-D6F380264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988" y="2070101"/>
            <a:ext cx="4917801" cy="3310844"/>
          </a:xfrm>
        </p:spPr>
      </p:pic>
      <p:pic>
        <p:nvPicPr>
          <p:cNvPr id="8" name="Resim 8">
            <a:extLst>
              <a:ext uri="{FF2B5EF4-FFF2-40B4-BE49-F238E27FC236}">
                <a16:creationId xmlns:a16="http://schemas.microsoft.com/office/drawing/2014/main" id="{B13C6D8C-0E43-20AD-86D8-1CD60FEB7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059" y="2072478"/>
            <a:ext cx="4834053" cy="3307776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4601E03C-90CD-0C64-2E97-F4AB6A6A55AA}"/>
              </a:ext>
            </a:extLst>
          </p:cNvPr>
          <p:cNvSpPr txBox="1"/>
          <p:nvPr/>
        </p:nvSpPr>
        <p:spPr>
          <a:xfrm>
            <a:off x="799170" y="5557024"/>
            <a:ext cx="106122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1400" dirty="0" err="1"/>
              <a:t>By</a:t>
            </a:r>
            <a:r>
              <a:rPr lang="tr-TR" sz="1400" dirty="0"/>
              <a:t> </a:t>
            </a:r>
            <a:r>
              <a:rPr lang="tr-TR" sz="1400" dirty="0" err="1">
                <a:ea typeface="+mn-lt"/>
                <a:cs typeface="+mn-lt"/>
              </a:rPr>
              <a:t>Paweł</a:t>
            </a:r>
            <a:r>
              <a:rPr lang="tr-TR" sz="1400" dirty="0">
                <a:ea typeface="+mn-lt"/>
                <a:cs typeface="+mn-lt"/>
              </a:rPr>
              <a:t> </a:t>
            </a:r>
            <a:r>
              <a:rPr lang="tr-TR" sz="1400" dirty="0" err="1">
                <a:ea typeface="+mn-lt"/>
                <a:cs typeface="+mn-lt"/>
              </a:rPr>
              <a:t>Zdziarski</a:t>
            </a:r>
            <a:r>
              <a:rPr lang="tr-TR" sz="1400" dirty="0">
                <a:ea typeface="+mn-lt"/>
                <a:cs typeface="+mn-lt"/>
              </a:rPr>
              <a:t> </a:t>
            </a:r>
            <a:r>
              <a:rPr lang="tr-TR" sz="1400" dirty="0" err="1">
                <a:ea typeface="+mn-lt"/>
                <a:cs typeface="+mn-lt"/>
              </a:rPr>
              <a:t>from</a:t>
            </a:r>
            <a:r>
              <a:rPr lang="tr-TR" sz="1400" dirty="0">
                <a:ea typeface="+mn-lt"/>
                <a:cs typeface="+mn-lt"/>
              </a:rPr>
              <a:t> </a:t>
            </a:r>
            <a:r>
              <a:rPr lang="tr-TR" sz="1400" dirty="0" err="1">
                <a:ea typeface="+mn-lt"/>
                <a:cs typeface="+mn-lt"/>
              </a:rPr>
              <a:t>Wikimedia</a:t>
            </a:r>
            <a:r>
              <a:rPr lang="tr-TR" sz="1400" dirty="0">
                <a:ea typeface="+mn-lt"/>
                <a:cs typeface="+mn-lt"/>
              </a:rPr>
              <a:t> </a:t>
            </a:r>
            <a:r>
              <a:rPr lang="tr-TR" sz="1400" dirty="0" err="1">
                <a:ea typeface="+mn-lt"/>
                <a:cs typeface="+mn-lt"/>
              </a:rPr>
              <a:t>Commons</a:t>
            </a:r>
            <a:r>
              <a:rPr lang="tr-TR" sz="1400" dirty="0">
                <a:ea typeface="+mn-lt"/>
                <a:cs typeface="+mn-lt"/>
              </a:rPr>
              <a:t> </a:t>
            </a:r>
            <a:r>
              <a:rPr lang="tr-TR" sz="1400" dirty="0">
                <a:ea typeface="+mn-lt"/>
                <a:cs typeface="+mn-lt"/>
                <a:hlinkClick r:id="rId4"/>
              </a:rPr>
              <a:t>https://commons.wikimedia.org/wiki/File:PCM-vs-DSD.svg</a:t>
            </a:r>
            <a:endParaRPr lang="en-US" sz="1400">
              <a:ea typeface="+mn-lt"/>
              <a:cs typeface="+mn-lt"/>
            </a:endParaRPr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29720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B2B6FD-AD2A-DFBE-F57C-EAB0A058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FILTERS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F1BFB1-B730-87B9-5468-CE3D6EDB1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/>
              <a:t>Software </a:t>
            </a:r>
            <a:r>
              <a:rPr lang="tr-TR" dirty="0" err="1"/>
              <a:t>components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video </a:t>
            </a:r>
            <a:r>
              <a:rPr lang="tr-TR" dirty="0" err="1"/>
              <a:t>stream</a:t>
            </a:r>
            <a:r>
              <a:rPr lang="tr-TR" dirty="0"/>
              <a:t> in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way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another</a:t>
            </a:r>
            <a:r>
              <a:rPr lang="tr-TR" dirty="0"/>
              <a:t>.</a:t>
            </a:r>
          </a:p>
          <a:p>
            <a:r>
              <a:rPr lang="tr-TR"/>
              <a:t>Deinterlacing</a:t>
            </a:r>
            <a:endParaRPr lang="tr-TR" dirty="0"/>
          </a:p>
          <a:p>
            <a:r>
              <a:rPr lang="tr-TR"/>
              <a:t>Denoising</a:t>
            </a:r>
            <a:endParaRPr lang="tr-TR" dirty="0"/>
          </a:p>
          <a:p>
            <a:r>
              <a:rPr lang="tr-TR"/>
              <a:t>Deflicking</a:t>
            </a:r>
            <a:endParaRPr lang="tr-TR" dirty="0"/>
          </a:p>
          <a:p>
            <a:r>
              <a:rPr lang="tr-TR"/>
              <a:t>Deblocking</a:t>
            </a:r>
            <a:endParaRPr lang="tr-TR" dirty="0"/>
          </a:p>
          <a:p>
            <a:r>
              <a:rPr lang="tr-TR"/>
              <a:t>Frame Interpolation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51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B509D3-9AC0-DBAD-B123-AB88D61F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INTERLACED vs PROGRESSIVE</a:t>
            </a:r>
          </a:p>
        </p:txBody>
      </p:sp>
      <p:pic>
        <p:nvPicPr>
          <p:cNvPr id="7" name="Resim 7" descr="renkli, boyanmış içeren bir resim&#10;&#10;Açıklama otomatik olarak oluşturuldu">
            <a:extLst>
              <a:ext uri="{FF2B5EF4-FFF2-40B4-BE49-F238E27FC236}">
                <a16:creationId xmlns:a16="http://schemas.microsoft.com/office/drawing/2014/main" id="{8A734EB4-1580-A529-EC3D-27F264811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4568" y="1758851"/>
            <a:ext cx="3636088" cy="3636088"/>
          </a:xfrm>
        </p:spPr>
      </p:pic>
      <p:pic>
        <p:nvPicPr>
          <p:cNvPr id="8" name="Resim 8" descr="meyve, sebze içeren bir resim&#10;&#10;Açıklama otomatik olarak oluşturuldu">
            <a:extLst>
              <a:ext uri="{FF2B5EF4-FFF2-40B4-BE49-F238E27FC236}">
                <a16:creationId xmlns:a16="http://schemas.microsoft.com/office/drawing/2014/main" id="{579FCEDB-2E68-9A93-5ABD-229FF746D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572" y="1715814"/>
            <a:ext cx="3732924" cy="3715406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507FAAA8-8D13-8DD7-20F2-349667A1EA9B}"/>
              </a:ext>
            </a:extLst>
          </p:cNvPr>
          <p:cNvSpPr txBox="1"/>
          <p:nvPr/>
        </p:nvSpPr>
        <p:spPr>
          <a:xfrm>
            <a:off x="1626742" y="5453865"/>
            <a:ext cx="37072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err="1"/>
              <a:t>Progressive</a:t>
            </a:r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118CE67-9BBE-355D-D8DF-C1440CB9016A}"/>
              </a:ext>
            </a:extLst>
          </p:cNvPr>
          <p:cNvSpPr txBox="1"/>
          <p:nvPr/>
        </p:nvSpPr>
        <p:spPr>
          <a:xfrm>
            <a:off x="6875123" y="5453865"/>
            <a:ext cx="35959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err="1"/>
              <a:t>Interlaced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1BC0B3E-2986-ED16-D758-AD3133BDD956}"/>
              </a:ext>
            </a:extLst>
          </p:cNvPr>
          <p:cNvSpPr txBox="1"/>
          <p:nvPr/>
        </p:nvSpPr>
        <p:spPr>
          <a:xfrm>
            <a:off x="796249" y="5779213"/>
            <a:ext cx="1059950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1100" err="1"/>
              <a:t>Peppers</a:t>
            </a:r>
            <a:r>
              <a:rPr lang="tr-TR" sz="1100"/>
              <a:t> </a:t>
            </a:r>
            <a:r>
              <a:rPr lang="tr-TR" sz="1100" err="1"/>
              <a:t>by</a:t>
            </a:r>
            <a:r>
              <a:rPr lang="tr-TR" sz="1100"/>
              <a:t> </a:t>
            </a:r>
            <a:r>
              <a:rPr lang="tr-TR" sz="1100" err="1"/>
              <a:t>University</a:t>
            </a:r>
            <a:r>
              <a:rPr lang="tr-TR" sz="1100"/>
              <a:t> of </a:t>
            </a:r>
            <a:r>
              <a:rPr lang="tr-TR" sz="1100" err="1"/>
              <a:t>Southern</a:t>
            </a:r>
            <a:r>
              <a:rPr lang="tr-TR" sz="1100"/>
              <a:t> California</a:t>
            </a:r>
            <a:br>
              <a:rPr lang="en-US" sz="1100"/>
            </a:br>
            <a:r>
              <a:rPr lang="en-US" sz="1100">
                <a:ea typeface="+mn-lt"/>
                <a:cs typeface="+mn-lt"/>
                <a:hlinkClick r:id="rId4"/>
              </a:rPr>
              <a:t>https://sipi.usc.edu/database/database.php?volume=misc&amp;image=13</a:t>
            </a:r>
            <a:endParaRPr lang="tr-TR" sz="11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6001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B509D3-9AC0-DBAD-B123-AB88D61F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DEINTERLACING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EF9958-51E1-7951-F554-F0F4A8EB7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err="1"/>
              <a:t>Field</a:t>
            </a:r>
            <a:r>
              <a:rPr lang="tr-TR"/>
              <a:t> Combination</a:t>
            </a:r>
          </a:p>
          <a:p>
            <a:r>
              <a:rPr lang="tr-TR"/>
              <a:t>- </a:t>
            </a:r>
            <a:r>
              <a:rPr lang="tr-TR" err="1"/>
              <a:t>Weaving</a:t>
            </a:r>
          </a:p>
          <a:p>
            <a:r>
              <a:rPr lang="tr-TR"/>
              <a:t>- </a:t>
            </a:r>
            <a:r>
              <a:rPr lang="tr-TR" err="1"/>
              <a:t>Blending</a:t>
            </a:r>
          </a:p>
          <a:p>
            <a:r>
              <a:rPr lang="tr-TR" err="1"/>
              <a:t>Field</a:t>
            </a:r>
            <a:r>
              <a:rPr lang="tr-TR"/>
              <a:t> </a:t>
            </a:r>
            <a:r>
              <a:rPr lang="tr-TR" err="1"/>
              <a:t>Extension</a:t>
            </a:r>
          </a:p>
          <a:p>
            <a:r>
              <a:rPr lang="tr-TR"/>
              <a:t>- </a:t>
            </a:r>
            <a:r>
              <a:rPr lang="tr-TR" err="1"/>
              <a:t>Half</a:t>
            </a:r>
            <a:r>
              <a:rPr lang="tr-TR"/>
              <a:t> </a:t>
            </a:r>
            <a:r>
              <a:rPr lang="tr-TR" err="1"/>
              <a:t>Sizing</a:t>
            </a:r>
          </a:p>
          <a:p>
            <a:r>
              <a:rPr lang="tr-TR"/>
              <a:t>- </a:t>
            </a:r>
            <a:r>
              <a:rPr lang="tr-TR" err="1"/>
              <a:t>Line</a:t>
            </a:r>
            <a:r>
              <a:rPr lang="tr-TR"/>
              <a:t> </a:t>
            </a:r>
            <a:r>
              <a:rPr lang="tr-TR" err="1"/>
              <a:t>Doubling</a:t>
            </a:r>
          </a:p>
        </p:txBody>
      </p:sp>
      <p:pic>
        <p:nvPicPr>
          <p:cNvPr id="4" name="Resim 4" descr="pencere içeren bir resim&#10;&#10;Açıklama otomatik olarak oluşturuldu">
            <a:extLst>
              <a:ext uri="{FF2B5EF4-FFF2-40B4-BE49-F238E27FC236}">
                <a16:creationId xmlns:a16="http://schemas.microsoft.com/office/drawing/2014/main" id="{019CFE88-17D4-447D-3AAB-959D31614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424" y="1785473"/>
            <a:ext cx="3691518" cy="279454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DED73DC-DD09-DC4B-E211-678E26BD7A37}"/>
              </a:ext>
            </a:extLst>
          </p:cNvPr>
          <p:cNvSpPr txBox="1"/>
          <p:nvPr/>
        </p:nvSpPr>
        <p:spPr>
          <a:xfrm>
            <a:off x="7257585" y="4553414"/>
            <a:ext cx="3689194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err="1"/>
              <a:t>Combing</a:t>
            </a:r>
            <a:r>
              <a:rPr lang="tr-TR"/>
              <a:t> </a:t>
            </a:r>
            <a:r>
              <a:rPr lang="tr-TR" err="1"/>
              <a:t>Effect</a:t>
            </a:r>
          </a:p>
          <a:p>
            <a:pPr algn="ctr"/>
            <a:endParaRPr lang="tr-TR"/>
          </a:p>
          <a:p>
            <a:pPr algn="ctr"/>
            <a:r>
              <a:rPr lang="tr-TR" sz="900" err="1"/>
              <a:t>By</a:t>
            </a:r>
            <a:r>
              <a:rPr lang="tr-TR" sz="900"/>
              <a:t> </a:t>
            </a:r>
            <a:r>
              <a:rPr lang="tr-TR" sz="900" err="1"/>
              <a:t>Mikus</a:t>
            </a:r>
            <a:r>
              <a:rPr lang="tr-TR" sz="900"/>
              <a:t> </a:t>
            </a:r>
            <a:r>
              <a:rPr lang="tr-TR" sz="900" err="1"/>
              <a:t>from</a:t>
            </a:r>
            <a:r>
              <a:rPr lang="tr-TR" sz="900"/>
              <a:t> </a:t>
            </a:r>
            <a:r>
              <a:rPr lang="tr-TR" sz="900" err="1"/>
              <a:t>Wikimedia</a:t>
            </a:r>
            <a:r>
              <a:rPr lang="tr-TR" sz="900"/>
              <a:t> </a:t>
            </a:r>
            <a:r>
              <a:rPr lang="tr-TR" sz="900" err="1"/>
              <a:t>Commons</a:t>
            </a:r>
            <a:endParaRPr lang="tr-TR" sz="900"/>
          </a:p>
          <a:p>
            <a:pPr algn="ctr"/>
            <a:r>
              <a:rPr lang="tr-TR" sz="900">
                <a:ea typeface="+mn-lt"/>
                <a:cs typeface="+mn-lt"/>
                <a:hlinkClick r:id="rId3"/>
              </a:rPr>
              <a:t>https://en.wikipedia.org/wiki/File:Interlaced_video_frame_(car_wheel).jpg</a:t>
            </a:r>
          </a:p>
        </p:txBody>
      </p:sp>
    </p:spTree>
    <p:extLst>
      <p:ext uri="{BB962C8B-B14F-4D97-AF65-F5344CB8AC3E}">
        <p14:creationId xmlns:p14="http://schemas.microsoft.com/office/powerpoint/2010/main" val="2340626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CF1720-E1AA-6409-84B1-2116AB6BD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Combination: WEAVING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B4F901-5AB0-3014-B8A9-47484BFDF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PS2 </a:t>
            </a:r>
            <a:r>
              <a:rPr lang="tr-TR" dirty="0" err="1"/>
              <a:t>game</a:t>
            </a:r>
            <a:r>
              <a:rPr lang="tr-TR" dirty="0"/>
              <a:t> "</a:t>
            </a:r>
            <a:r>
              <a:rPr lang="tr-TR" dirty="0" err="1"/>
              <a:t>Ratchet</a:t>
            </a:r>
            <a:r>
              <a:rPr lang="tr-TR" dirty="0"/>
              <a:t>: </a:t>
            </a:r>
            <a:r>
              <a:rPr lang="tr-TR" dirty="0" err="1"/>
              <a:t>Deadlocked</a:t>
            </a:r>
            <a:r>
              <a:rPr lang="tr-TR" dirty="0"/>
              <a:t>",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runs</a:t>
            </a:r>
            <a:r>
              <a:rPr lang="tr-TR" dirty="0"/>
              <a:t> at 60 </a:t>
            </a:r>
            <a:r>
              <a:rPr lang="tr-TR" dirty="0" err="1"/>
              <a:t>frames</a:t>
            </a:r>
            <a:r>
              <a:rPr lang="tr-TR" dirty="0"/>
              <a:t> </a:t>
            </a:r>
            <a:r>
              <a:rPr lang="tr-TR" dirty="0" err="1"/>
              <a:t>per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"</a:t>
            </a:r>
            <a:r>
              <a:rPr lang="tr-TR" dirty="0" err="1"/>
              <a:t>combing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" can </a:t>
            </a:r>
            <a:r>
              <a:rPr lang="tr-TR" dirty="0" err="1"/>
              <a:t>clearly</a:t>
            </a:r>
            <a:r>
              <a:rPr lang="tr-TR" dirty="0"/>
              <a:t> be </a:t>
            </a:r>
            <a:r>
              <a:rPr lang="tr-TR" dirty="0" err="1"/>
              <a:t>seen</a:t>
            </a:r>
            <a:r>
              <a:rPr lang="tr-TR" dirty="0"/>
              <a:t>.</a:t>
            </a:r>
          </a:p>
          <a:p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following</a:t>
            </a:r>
            <a:r>
              <a:rPr lang="tr-TR" dirty="0"/>
              <a:t> </a:t>
            </a:r>
            <a:r>
              <a:rPr lang="tr-TR" dirty="0" err="1"/>
              <a:t>script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capture</a:t>
            </a:r>
            <a:r>
              <a:rPr lang="tr-TR" dirty="0"/>
              <a:t>: </a:t>
            </a:r>
            <a:r>
              <a:rPr lang="tr-TR" dirty="0">
                <a:hlinkClick r:id="rId2"/>
              </a:rPr>
              <a:t>https://furkanmudanyali.com/blog/codecs/capture.sh</a:t>
            </a:r>
            <a:endParaRPr lang="tr-TR" dirty="0"/>
          </a:p>
          <a:p>
            <a:r>
              <a:rPr lang="tr-TR" dirty="0"/>
              <a:t>Link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recording</a:t>
            </a:r>
            <a:r>
              <a:rPr lang="tr-TR" dirty="0"/>
              <a:t>: </a:t>
            </a:r>
            <a:r>
              <a:rPr lang="tr-TR" dirty="0">
                <a:hlinkClick r:id="rId3"/>
              </a:rPr>
              <a:t>https://furkanmudanyali.com/blog/codecs/original.mp4</a:t>
            </a:r>
            <a:endParaRPr lang="tr-TR" dirty="0"/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544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3460CF-A541-5C7F-D319-248877A3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EXTENSION: Line Doubling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DFAADE-F254-48B2-CDB6-49F69EFC6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err="1"/>
              <a:t>The</a:t>
            </a:r>
            <a:r>
              <a:rPr lang="tr-TR"/>
              <a:t> </a:t>
            </a:r>
            <a:r>
              <a:rPr lang="tr-TR" err="1"/>
              <a:t>same</a:t>
            </a:r>
            <a:r>
              <a:rPr lang="tr-TR"/>
              <a:t> PS2 </a:t>
            </a:r>
            <a:r>
              <a:rPr lang="tr-TR" err="1"/>
              <a:t>game</a:t>
            </a:r>
            <a:r>
              <a:rPr lang="tr-TR"/>
              <a:t> "</a:t>
            </a:r>
            <a:r>
              <a:rPr lang="tr-TR" err="1"/>
              <a:t>Ratchet</a:t>
            </a:r>
            <a:r>
              <a:rPr lang="tr-TR"/>
              <a:t>: </a:t>
            </a:r>
            <a:r>
              <a:rPr lang="tr-TR" err="1"/>
              <a:t>Deadlocked</a:t>
            </a:r>
            <a:r>
              <a:rPr lang="tr-TR"/>
              <a:t>" </a:t>
            </a:r>
            <a:r>
              <a:rPr lang="tr-TR" err="1"/>
              <a:t>passed</a:t>
            </a:r>
            <a:r>
              <a:rPr lang="tr-TR"/>
              <a:t> </a:t>
            </a:r>
            <a:r>
              <a:rPr lang="tr-TR" err="1"/>
              <a:t>through</a:t>
            </a:r>
            <a:r>
              <a:rPr lang="tr-TR"/>
              <a:t> BWDIF </a:t>
            </a:r>
            <a:r>
              <a:rPr lang="tr-TR" err="1"/>
              <a:t>and</a:t>
            </a:r>
            <a:r>
              <a:rPr lang="tr-TR"/>
              <a:t> YADIF </a:t>
            </a:r>
            <a:r>
              <a:rPr lang="tr-TR" err="1"/>
              <a:t>deinterlacing</a:t>
            </a:r>
            <a:r>
              <a:rPr lang="tr-TR"/>
              <a:t> </a:t>
            </a:r>
            <a:r>
              <a:rPr lang="tr-TR" err="1"/>
              <a:t>filters</a:t>
            </a:r>
            <a:r>
              <a:rPr lang="tr-TR"/>
              <a:t>.</a:t>
            </a:r>
          </a:p>
          <a:p>
            <a:r>
              <a:rPr lang="tr-TR"/>
              <a:t>YADIF: </a:t>
            </a:r>
            <a:r>
              <a:rPr lang="tr-TR">
                <a:hlinkClick r:id="rId2"/>
              </a:rPr>
              <a:t>https://furkanmudanyali.com/blog/codecs/yadif.mp4</a:t>
            </a:r>
          </a:p>
          <a:p>
            <a:r>
              <a:rPr lang="tr-TR" err="1"/>
              <a:t>ffmpeg</a:t>
            </a:r>
            <a:r>
              <a:rPr lang="tr-TR"/>
              <a:t> –i </a:t>
            </a:r>
            <a:r>
              <a:rPr lang="tr-TR" err="1"/>
              <a:t>input.mkv</a:t>
            </a:r>
            <a:r>
              <a:rPr lang="tr-TR"/>
              <a:t> -</a:t>
            </a:r>
            <a:r>
              <a:rPr lang="tr-TR" err="1"/>
              <a:t>vf</a:t>
            </a:r>
            <a:r>
              <a:rPr lang="tr-TR"/>
              <a:t> "</a:t>
            </a:r>
            <a:r>
              <a:rPr lang="tr-TR" err="1"/>
              <a:t>yadif</a:t>
            </a:r>
            <a:r>
              <a:rPr lang="tr-TR"/>
              <a:t>=</a:t>
            </a:r>
            <a:r>
              <a:rPr lang="tr-TR" err="1"/>
              <a:t>mode</a:t>
            </a:r>
            <a:r>
              <a:rPr lang="tr-TR"/>
              <a:t>=0:parity=0:deint=0" yadif.mp4</a:t>
            </a:r>
          </a:p>
          <a:p>
            <a:r>
              <a:rPr lang="tr-TR"/>
              <a:t>BWDIF: </a:t>
            </a:r>
            <a:r>
              <a:rPr lang="tr-TR">
                <a:hlinkClick r:id="rId3"/>
              </a:rPr>
              <a:t>https://furkanmudanyali.com/blog/codecs/bwdif.mp4</a:t>
            </a:r>
            <a:endParaRPr lang="tr-TR"/>
          </a:p>
          <a:p>
            <a:r>
              <a:rPr lang="tr-TR" err="1">
                <a:ea typeface="+mn-lt"/>
                <a:cs typeface="+mn-lt"/>
              </a:rPr>
              <a:t>ffmpeg</a:t>
            </a:r>
            <a:r>
              <a:rPr lang="tr-TR">
                <a:ea typeface="+mn-lt"/>
                <a:cs typeface="+mn-lt"/>
              </a:rPr>
              <a:t> –i </a:t>
            </a:r>
            <a:r>
              <a:rPr lang="tr-TR" err="1">
                <a:ea typeface="+mn-lt"/>
                <a:cs typeface="+mn-lt"/>
              </a:rPr>
              <a:t>input.mkv</a:t>
            </a:r>
            <a:r>
              <a:rPr lang="tr-TR">
                <a:ea typeface="+mn-lt"/>
                <a:cs typeface="+mn-lt"/>
              </a:rPr>
              <a:t> -</a:t>
            </a:r>
            <a:r>
              <a:rPr lang="tr-TR" err="1">
                <a:ea typeface="+mn-lt"/>
                <a:cs typeface="+mn-lt"/>
              </a:rPr>
              <a:t>vf</a:t>
            </a:r>
            <a:r>
              <a:rPr lang="tr-TR">
                <a:ea typeface="+mn-lt"/>
                <a:cs typeface="+mn-lt"/>
              </a:rPr>
              <a:t> "</a:t>
            </a:r>
            <a:r>
              <a:rPr lang="tr-TR" err="1">
                <a:ea typeface="+mn-lt"/>
                <a:cs typeface="+mn-lt"/>
              </a:rPr>
              <a:t>bwdif</a:t>
            </a:r>
            <a:r>
              <a:rPr lang="tr-TR">
                <a:ea typeface="+mn-lt"/>
                <a:cs typeface="+mn-lt"/>
              </a:rPr>
              <a:t>=</a:t>
            </a:r>
            <a:r>
              <a:rPr lang="tr-TR" err="1">
                <a:ea typeface="+mn-lt"/>
                <a:cs typeface="+mn-lt"/>
              </a:rPr>
              <a:t>mode</a:t>
            </a:r>
            <a:r>
              <a:rPr lang="tr-TR">
                <a:ea typeface="+mn-lt"/>
                <a:cs typeface="+mn-lt"/>
              </a:rPr>
              <a:t>=0:parity=0:deint=0" bwdif.mp4</a:t>
            </a:r>
          </a:p>
        </p:txBody>
      </p:sp>
    </p:spTree>
    <p:extLst>
      <p:ext uri="{BB962C8B-B14F-4D97-AF65-F5344CB8AC3E}">
        <p14:creationId xmlns:p14="http://schemas.microsoft.com/office/powerpoint/2010/main" val="2557028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0283E0-5C4B-1ACE-BCF9-9DCB648E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INTERPOLATION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A0F87B-F28D-419A-525B-31E04EA18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tr-TR" err="1"/>
              <a:t>Doubles</a:t>
            </a:r>
            <a:r>
              <a:rPr lang="tr-TR"/>
              <a:t> </a:t>
            </a:r>
            <a:r>
              <a:rPr lang="tr-TR" err="1"/>
              <a:t>the</a:t>
            </a:r>
            <a:r>
              <a:rPr lang="tr-TR"/>
              <a:t> </a:t>
            </a:r>
            <a:r>
              <a:rPr lang="tr-TR" err="1"/>
              <a:t>framerate</a:t>
            </a:r>
            <a:r>
              <a:rPr lang="tr-TR"/>
              <a:t> </a:t>
            </a:r>
            <a:r>
              <a:rPr lang="tr-TR" err="1"/>
              <a:t>by</a:t>
            </a:r>
            <a:r>
              <a:rPr lang="tr-TR"/>
              <a:t> </a:t>
            </a:r>
            <a:r>
              <a:rPr lang="tr-TR" err="1"/>
              <a:t>blending</a:t>
            </a:r>
            <a:r>
              <a:rPr lang="tr-TR"/>
              <a:t> </a:t>
            </a:r>
            <a:r>
              <a:rPr lang="tr-TR" err="1"/>
              <a:t>the</a:t>
            </a:r>
            <a:r>
              <a:rPr lang="tr-TR"/>
              <a:t> 2 </a:t>
            </a:r>
            <a:r>
              <a:rPr lang="tr-TR" err="1"/>
              <a:t>adjacent</a:t>
            </a:r>
            <a:r>
              <a:rPr lang="tr-TR"/>
              <a:t> </a:t>
            </a:r>
            <a:r>
              <a:rPr lang="tr-TR" err="1"/>
              <a:t>frames</a:t>
            </a:r>
            <a:r>
              <a:rPr lang="tr-TR"/>
              <a:t> </a:t>
            </a:r>
            <a:r>
              <a:rPr lang="tr-TR" err="1"/>
              <a:t>and</a:t>
            </a:r>
            <a:r>
              <a:rPr lang="tr-TR"/>
              <a:t> </a:t>
            </a:r>
            <a:r>
              <a:rPr lang="tr-TR" err="1"/>
              <a:t>filling</a:t>
            </a:r>
            <a:r>
              <a:rPr lang="tr-TR"/>
              <a:t> </a:t>
            </a:r>
            <a:r>
              <a:rPr lang="tr-TR" err="1"/>
              <a:t>the</a:t>
            </a:r>
            <a:r>
              <a:rPr lang="tr-TR"/>
              <a:t> </a:t>
            </a:r>
            <a:r>
              <a:rPr lang="tr-TR" err="1"/>
              <a:t>gap</a:t>
            </a:r>
            <a:r>
              <a:rPr lang="tr-TR"/>
              <a:t>.</a:t>
            </a:r>
          </a:p>
          <a:p>
            <a:r>
              <a:rPr lang="tr-TR" err="1"/>
              <a:t>Minterpolate</a:t>
            </a:r>
            <a:r>
              <a:rPr lang="tr-TR"/>
              <a:t> (Motion </a:t>
            </a:r>
            <a:r>
              <a:rPr lang="tr-TR" err="1"/>
              <a:t>Interpolation</a:t>
            </a:r>
            <a:r>
              <a:rPr lang="tr-TR"/>
              <a:t>: </a:t>
            </a:r>
            <a:r>
              <a:rPr lang="tr-TR" err="1"/>
              <a:t>Blend</a:t>
            </a:r>
            <a:r>
              <a:rPr lang="tr-TR"/>
              <a:t>): </a:t>
            </a:r>
            <a:r>
              <a:rPr lang="tr-TR">
                <a:hlinkClick r:id="rId2"/>
              </a:rPr>
              <a:t>https://furkanmudanyali.com/blog/codecs/minterpolate_basic.mp4</a:t>
            </a:r>
            <a:r>
              <a:rPr lang="tr-TR"/>
              <a:t> (</a:t>
            </a:r>
            <a:r>
              <a:rPr lang="tr-TR" err="1"/>
              <a:t>took</a:t>
            </a:r>
            <a:r>
              <a:rPr lang="tr-TR"/>
              <a:t> 6 </a:t>
            </a:r>
            <a:r>
              <a:rPr lang="tr-TR" err="1"/>
              <a:t>minutes</a:t>
            </a:r>
            <a:r>
              <a:rPr lang="tr-TR"/>
              <a:t> </a:t>
            </a:r>
            <a:r>
              <a:rPr lang="tr-TR" err="1"/>
              <a:t>to</a:t>
            </a:r>
            <a:r>
              <a:rPr lang="tr-TR"/>
              <a:t> </a:t>
            </a:r>
            <a:r>
              <a:rPr lang="tr-TR" err="1"/>
              <a:t>process</a:t>
            </a:r>
            <a:r>
              <a:rPr lang="tr-TR"/>
              <a:t>)</a:t>
            </a:r>
          </a:p>
          <a:p>
            <a:r>
              <a:rPr lang="tr-TR" err="1"/>
              <a:t>ffmpeg</a:t>
            </a:r>
            <a:r>
              <a:rPr lang="tr-TR"/>
              <a:t> </a:t>
            </a:r>
            <a:r>
              <a:rPr lang="tr-TR">
                <a:ea typeface="+mn-lt"/>
                <a:cs typeface="+mn-lt"/>
              </a:rPr>
              <a:t>-i input.avi -</a:t>
            </a:r>
            <a:r>
              <a:rPr lang="tr-TR" err="1">
                <a:ea typeface="+mn-lt"/>
                <a:cs typeface="+mn-lt"/>
              </a:rPr>
              <a:t>vf</a:t>
            </a:r>
            <a:r>
              <a:rPr lang="tr-TR">
                <a:ea typeface="+mn-lt"/>
                <a:cs typeface="+mn-lt"/>
              </a:rPr>
              <a:t> "</a:t>
            </a:r>
            <a:r>
              <a:rPr lang="tr-TR" err="1">
                <a:ea typeface="+mn-lt"/>
                <a:cs typeface="+mn-lt"/>
              </a:rPr>
              <a:t>minterpolate</a:t>
            </a:r>
            <a:r>
              <a:rPr lang="tr-TR">
                <a:ea typeface="+mn-lt"/>
                <a:cs typeface="+mn-lt"/>
              </a:rPr>
              <a:t>=</a:t>
            </a:r>
            <a:r>
              <a:rPr lang="tr-TR" err="1">
                <a:ea typeface="+mn-lt"/>
                <a:cs typeface="+mn-lt"/>
              </a:rPr>
              <a:t>fps</a:t>
            </a:r>
            <a:r>
              <a:rPr lang="tr-TR">
                <a:ea typeface="+mn-lt"/>
                <a:cs typeface="+mn-lt"/>
              </a:rPr>
              <a:t>=48:mi_mode=</a:t>
            </a:r>
            <a:r>
              <a:rPr lang="tr-TR" err="1">
                <a:ea typeface="+mn-lt"/>
                <a:cs typeface="+mn-lt"/>
              </a:rPr>
              <a:t>blend</a:t>
            </a:r>
            <a:r>
              <a:rPr lang="tr-TR">
                <a:ea typeface="+mn-lt"/>
                <a:cs typeface="+mn-lt"/>
              </a:rPr>
              <a:t>" minterpolate_basic.mp4</a:t>
            </a:r>
            <a:endParaRPr lang="tr-TR"/>
          </a:p>
          <a:p>
            <a:r>
              <a:rPr lang="tr-TR" err="1">
                <a:ea typeface="+mn-lt"/>
                <a:cs typeface="+mn-lt"/>
              </a:rPr>
              <a:t>Minterpolate</a:t>
            </a:r>
            <a:r>
              <a:rPr lang="tr-TR">
                <a:ea typeface="+mn-lt"/>
                <a:cs typeface="+mn-lt"/>
              </a:rPr>
              <a:t> (Motion </a:t>
            </a:r>
            <a:r>
              <a:rPr lang="tr-TR" err="1">
                <a:ea typeface="+mn-lt"/>
                <a:cs typeface="+mn-lt"/>
              </a:rPr>
              <a:t>Interpolation</a:t>
            </a:r>
            <a:r>
              <a:rPr lang="tr-TR">
                <a:ea typeface="+mn-lt"/>
                <a:cs typeface="+mn-lt"/>
              </a:rPr>
              <a:t>: </a:t>
            </a:r>
            <a:r>
              <a:rPr lang="tr-TR" err="1">
                <a:ea typeface="+mn-lt"/>
                <a:cs typeface="+mn-lt"/>
              </a:rPr>
              <a:t>Adaptive</a:t>
            </a:r>
            <a:r>
              <a:rPr lang="tr-TR">
                <a:ea typeface="+mn-lt"/>
                <a:cs typeface="+mn-lt"/>
              </a:rPr>
              <a:t> </a:t>
            </a:r>
            <a:r>
              <a:rPr lang="tr-TR" err="1">
                <a:ea typeface="+mn-lt"/>
                <a:cs typeface="+mn-lt"/>
              </a:rPr>
              <a:t>overlapped</a:t>
            </a:r>
            <a:r>
              <a:rPr lang="tr-TR">
                <a:ea typeface="+mn-lt"/>
                <a:cs typeface="+mn-lt"/>
              </a:rPr>
              <a:t> </a:t>
            </a:r>
            <a:r>
              <a:rPr lang="tr-TR" err="1">
                <a:ea typeface="+mn-lt"/>
                <a:cs typeface="+mn-lt"/>
              </a:rPr>
              <a:t>block</a:t>
            </a:r>
            <a:r>
              <a:rPr lang="tr-TR">
                <a:ea typeface="+mn-lt"/>
                <a:cs typeface="+mn-lt"/>
              </a:rPr>
              <a:t> </a:t>
            </a:r>
            <a:r>
              <a:rPr lang="tr-TR" err="1">
                <a:ea typeface="+mn-lt"/>
                <a:cs typeface="+mn-lt"/>
              </a:rPr>
              <a:t>motion</a:t>
            </a:r>
            <a:r>
              <a:rPr lang="tr-TR">
                <a:ea typeface="+mn-lt"/>
                <a:cs typeface="+mn-lt"/>
              </a:rPr>
              <a:t> </a:t>
            </a:r>
            <a:r>
              <a:rPr lang="tr-TR" err="1">
                <a:ea typeface="+mn-lt"/>
                <a:cs typeface="+mn-lt"/>
              </a:rPr>
              <a:t>compensation</a:t>
            </a:r>
            <a:r>
              <a:rPr lang="tr-TR">
                <a:ea typeface="+mn-lt"/>
                <a:cs typeface="+mn-lt"/>
              </a:rPr>
              <a:t> </a:t>
            </a:r>
            <a:r>
              <a:rPr lang="tr-TR" err="1">
                <a:ea typeface="+mn-lt"/>
                <a:cs typeface="+mn-lt"/>
              </a:rPr>
              <a:t>with</a:t>
            </a:r>
            <a:r>
              <a:rPr lang="tr-TR">
                <a:ea typeface="+mn-lt"/>
                <a:cs typeface="+mn-lt"/>
              </a:rPr>
              <a:t> </a:t>
            </a:r>
            <a:r>
              <a:rPr lang="tr-TR" err="1">
                <a:ea typeface="+mn-lt"/>
                <a:cs typeface="+mn-lt"/>
              </a:rPr>
              <a:t>bidirectional</a:t>
            </a:r>
            <a:r>
              <a:rPr lang="tr-TR">
                <a:ea typeface="+mn-lt"/>
                <a:cs typeface="+mn-lt"/>
              </a:rPr>
              <a:t> </a:t>
            </a:r>
            <a:r>
              <a:rPr lang="tr-TR" err="1">
                <a:ea typeface="+mn-lt"/>
                <a:cs typeface="+mn-lt"/>
              </a:rPr>
              <a:t>motion</a:t>
            </a:r>
            <a:r>
              <a:rPr lang="tr-TR">
                <a:ea typeface="+mn-lt"/>
                <a:cs typeface="+mn-lt"/>
              </a:rPr>
              <a:t> </a:t>
            </a:r>
            <a:r>
              <a:rPr lang="tr-TR" err="1">
                <a:ea typeface="+mn-lt"/>
                <a:cs typeface="+mn-lt"/>
              </a:rPr>
              <a:t>estimation</a:t>
            </a:r>
            <a:r>
              <a:rPr lang="tr-TR">
                <a:ea typeface="+mn-lt"/>
                <a:cs typeface="+mn-lt"/>
              </a:rPr>
              <a:t> </a:t>
            </a:r>
            <a:r>
              <a:rPr lang="tr-TR" err="1">
                <a:ea typeface="+mn-lt"/>
                <a:cs typeface="+mn-lt"/>
              </a:rPr>
              <a:t>and</a:t>
            </a:r>
            <a:r>
              <a:rPr lang="tr-TR">
                <a:ea typeface="+mn-lt"/>
                <a:cs typeface="+mn-lt"/>
              </a:rPr>
              <a:t> </a:t>
            </a:r>
            <a:r>
              <a:rPr lang="tr-TR" err="1">
                <a:ea typeface="+mn-lt"/>
                <a:cs typeface="+mn-lt"/>
              </a:rPr>
              <a:t>variable</a:t>
            </a:r>
            <a:r>
              <a:rPr lang="tr-TR">
                <a:ea typeface="+mn-lt"/>
                <a:cs typeface="+mn-lt"/>
              </a:rPr>
              <a:t>-size </a:t>
            </a:r>
            <a:r>
              <a:rPr lang="tr-TR" err="1">
                <a:ea typeface="+mn-lt"/>
                <a:cs typeface="+mn-lt"/>
              </a:rPr>
              <a:t>block</a:t>
            </a:r>
            <a:r>
              <a:rPr lang="tr-TR">
                <a:ea typeface="+mn-lt"/>
                <a:cs typeface="+mn-lt"/>
              </a:rPr>
              <a:t> </a:t>
            </a:r>
            <a:r>
              <a:rPr lang="tr-TR" err="1">
                <a:ea typeface="+mn-lt"/>
                <a:cs typeface="+mn-lt"/>
              </a:rPr>
              <a:t>motion</a:t>
            </a:r>
            <a:r>
              <a:rPr lang="tr-TR">
                <a:ea typeface="+mn-lt"/>
                <a:cs typeface="+mn-lt"/>
              </a:rPr>
              <a:t> </a:t>
            </a:r>
            <a:r>
              <a:rPr lang="tr-TR" err="1">
                <a:ea typeface="+mn-lt"/>
                <a:cs typeface="+mn-lt"/>
              </a:rPr>
              <a:t>compensation</a:t>
            </a:r>
            <a:r>
              <a:rPr lang="tr-TR">
                <a:ea typeface="+mn-lt"/>
                <a:cs typeface="+mn-lt"/>
              </a:rPr>
              <a:t>): </a:t>
            </a:r>
            <a:r>
              <a:rPr lang="tr-TR">
                <a:ea typeface="+mn-lt"/>
                <a:cs typeface="+mn-lt"/>
                <a:hlinkClick r:id="rId2"/>
              </a:rPr>
              <a:t>https://furkanmudanyali.com/blog/codecs/minterpolate_advanced.mp4</a:t>
            </a:r>
            <a:r>
              <a:rPr lang="tr-TR">
                <a:ea typeface="+mn-lt"/>
                <a:cs typeface="+mn-lt"/>
              </a:rPr>
              <a:t> (</a:t>
            </a:r>
            <a:r>
              <a:rPr lang="tr-TR" err="1">
                <a:ea typeface="+mn-lt"/>
                <a:cs typeface="+mn-lt"/>
              </a:rPr>
              <a:t>took</a:t>
            </a:r>
            <a:r>
              <a:rPr lang="tr-TR">
                <a:ea typeface="+mn-lt"/>
                <a:cs typeface="+mn-lt"/>
              </a:rPr>
              <a:t> 4 </a:t>
            </a:r>
            <a:r>
              <a:rPr lang="tr-TR" err="1">
                <a:ea typeface="+mn-lt"/>
                <a:cs typeface="+mn-lt"/>
              </a:rPr>
              <a:t>hours</a:t>
            </a:r>
            <a:r>
              <a:rPr lang="tr-TR">
                <a:ea typeface="+mn-lt"/>
                <a:cs typeface="+mn-lt"/>
              </a:rPr>
              <a:t> </a:t>
            </a:r>
            <a:r>
              <a:rPr lang="tr-TR" err="1">
                <a:ea typeface="+mn-lt"/>
                <a:cs typeface="+mn-lt"/>
              </a:rPr>
              <a:t>to</a:t>
            </a:r>
            <a:r>
              <a:rPr lang="tr-TR">
                <a:ea typeface="+mn-lt"/>
                <a:cs typeface="+mn-lt"/>
              </a:rPr>
              <a:t> </a:t>
            </a:r>
            <a:r>
              <a:rPr lang="tr-TR" err="1">
                <a:ea typeface="+mn-lt"/>
                <a:cs typeface="+mn-lt"/>
              </a:rPr>
              <a:t>process</a:t>
            </a:r>
            <a:r>
              <a:rPr lang="tr-TR">
                <a:ea typeface="+mn-lt"/>
                <a:cs typeface="+mn-lt"/>
              </a:rPr>
              <a:t>)</a:t>
            </a:r>
          </a:p>
          <a:p>
            <a:r>
              <a:rPr lang="tr-TR" err="1">
                <a:ea typeface="+mn-lt"/>
                <a:cs typeface="+mn-lt"/>
              </a:rPr>
              <a:t>ffmpeg</a:t>
            </a:r>
            <a:r>
              <a:rPr lang="tr-TR">
                <a:ea typeface="+mn-lt"/>
                <a:cs typeface="+mn-lt"/>
              </a:rPr>
              <a:t> -i input.avi -</a:t>
            </a:r>
            <a:r>
              <a:rPr lang="tr-TR" err="1">
                <a:ea typeface="+mn-lt"/>
                <a:cs typeface="+mn-lt"/>
              </a:rPr>
              <a:t>vf</a:t>
            </a:r>
            <a:r>
              <a:rPr lang="tr-TR">
                <a:ea typeface="+mn-lt"/>
                <a:cs typeface="+mn-lt"/>
              </a:rPr>
              <a:t> "</a:t>
            </a:r>
            <a:r>
              <a:rPr lang="tr-TR" err="1">
                <a:ea typeface="+mn-lt"/>
                <a:cs typeface="+mn-lt"/>
              </a:rPr>
              <a:t>minterpolate</a:t>
            </a:r>
            <a:r>
              <a:rPr lang="tr-TR">
                <a:ea typeface="+mn-lt"/>
                <a:cs typeface="+mn-lt"/>
              </a:rPr>
              <a:t>=</a:t>
            </a:r>
            <a:r>
              <a:rPr lang="tr-TR" err="1">
                <a:ea typeface="+mn-lt"/>
                <a:cs typeface="+mn-lt"/>
              </a:rPr>
              <a:t>fps</a:t>
            </a:r>
            <a:r>
              <a:rPr lang="tr-TR">
                <a:ea typeface="+mn-lt"/>
                <a:cs typeface="+mn-lt"/>
              </a:rPr>
              <a:t>=48:mi_mode=</a:t>
            </a:r>
            <a:r>
              <a:rPr lang="tr-TR" err="1">
                <a:ea typeface="+mn-lt"/>
                <a:cs typeface="+mn-lt"/>
              </a:rPr>
              <a:t>mci:mc_mode</a:t>
            </a:r>
            <a:r>
              <a:rPr lang="tr-TR">
                <a:ea typeface="+mn-lt"/>
                <a:cs typeface="+mn-lt"/>
              </a:rPr>
              <a:t>=</a:t>
            </a:r>
            <a:r>
              <a:rPr lang="tr-TR" err="1">
                <a:ea typeface="+mn-lt"/>
                <a:cs typeface="+mn-lt"/>
              </a:rPr>
              <a:t>aobmc:me_mode</a:t>
            </a:r>
            <a:r>
              <a:rPr lang="tr-TR">
                <a:ea typeface="+mn-lt"/>
                <a:cs typeface="+mn-lt"/>
              </a:rPr>
              <a:t>=</a:t>
            </a:r>
            <a:r>
              <a:rPr lang="tr-TR" err="1">
                <a:ea typeface="+mn-lt"/>
                <a:cs typeface="+mn-lt"/>
              </a:rPr>
              <a:t>bidir:vsbmc</a:t>
            </a:r>
            <a:r>
              <a:rPr lang="tr-TR">
                <a:ea typeface="+mn-lt"/>
                <a:cs typeface="+mn-lt"/>
              </a:rPr>
              <a:t>=1" minterpolate_advanced.mp4</a:t>
            </a:r>
          </a:p>
          <a:p>
            <a:endParaRPr lang="tr-TR"/>
          </a:p>
          <a:p>
            <a:pPr marL="0" indent="0" algn="ctr">
              <a:buNone/>
            </a:pPr>
            <a:r>
              <a:rPr lang="tr-TR" sz="1400" err="1"/>
              <a:t>Big</a:t>
            </a:r>
            <a:r>
              <a:rPr lang="tr-TR" sz="1400"/>
              <a:t> </a:t>
            </a:r>
            <a:r>
              <a:rPr lang="tr-TR" sz="1400" err="1"/>
              <a:t>Buck</a:t>
            </a:r>
            <a:r>
              <a:rPr lang="tr-TR" sz="1400"/>
              <a:t> </a:t>
            </a:r>
            <a:r>
              <a:rPr lang="tr-TR" sz="1400" err="1"/>
              <a:t>Bunny</a:t>
            </a:r>
            <a:r>
              <a:rPr lang="tr-TR" sz="1400"/>
              <a:t> </a:t>
            </a:r>
            <a:r>
              <a:rPr lang="tr-TR" sz="1400" err="1"/>
              <a:t>Short</a:t>
            </a:r>
            <a:r>
              <a:rPr lang="tr-TR" sz="1400"/>
              <a:t> Film </a:t>
            </a:r>
            <a:r>
              <a:rPr lang="tr-TR" sz="1400" err="1"/>
              <a:t>by</a:t>
            </a:r>
            <a:r>
              <a:rPr lang="tr-TR" sz="1400"/>
              <a:t> Blender Foundation (CC BY 3.0) </a:t>
            </a:r>
            <a:r>
              <a:rPr lang="tr-TR" sz="1400">
                <a:ea typeface="+mn-lt"/>
                <a:cs typeface="+mn-lt"/>
                <a:hlinkClick r:id="rId3"/>
              </a:rPr>
              <a:t>https://peach.blender.org</a:t>
            </a:r>
          </a:p>
        </p:txBody>
      </p:sp>
    </p:spTree>
    <p:extLst>
      <p:ext uri="{BB962C8B-B14F-4D97-AF65-F5344CB8AC3E}">
        <p14:creationId xmlns:p14="http://schemas.microsoft.com/office/powerpoint/2010/main" val="315194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0283E0-5C4B-1ACE-BCF9-9DCB648E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INTERPOLATION</a:t>
            </a:r>
          </a:p>
        </p:txBody>
      </p:sp>
      <p:pic>
        <p:nvPicPr>
          <p:cNvPr id="4" name="Resim 4" descr="metin, çayır, açık hava, atletik oyun içeren bir resim&#10;&#10;Açıklama otomatik olarak oluşturuldu">
            <a:extLst>
              <a:ext uri="{FF2B5EF4-FFF2-40B4-BE49-F238E27FC236}">
                <a16:creationId xmlns:a16="http://schemas.microsoft.com/office/drawing/2014/main" id="{1A6F74C5-A822-DB38-FE91-B7E2E1AEE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495" y="1842495"/>
            <a:ext cx="8183166" cy="3636963"/>
          </a:xfr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C323A0C8-D0B0-23C4-4D4F-AD8B9FDE4EC0}"/>
              </a:ext>
            </a:extLst>
          </p:cNvPr>
          <p:cNvSpPr txBox="1"/>
          <p:nvPr/>
        </p:nvSpPr>
        <p:spPr>
          <a:xfrm>
            <a:off x="808463" y="5557024"/>
            <a:ext cx="106308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1200" err="1"/>
              <a:t>Frame</a:t>
            </a:r>
            <a:r>
              <a:rPr lang="tr-TR" sz="1200" dirty="0"/>
              <a:t> </a:t>
            </a:r>
            <a:r>
              <a:rPr lang="tr-TR" sz="1200" err="1"/>
              <a:t>interpolation</a:t>
            </a:r>
            <a:r>
              <a:rPr lang="tr-TR" sz="1200" dirty="0"/>
              <a:t> </a:t>
            </a:r>
            <a:r>
              <a:rPr lang="tr-TR" sz="1200" err="1"/>
              <a:t>example</a:t>
            </a:r>
            <a:r>
              <a:rPr lang="tr-TR" sz="1200" dirty="0"/>
              <a:t> </a:t>
            </a:r>
            <a:r>
              <a:rPr lang="tr-TR" sz="1200" err="1"/>
              <a:t>by</a:t>
            </a:r>
            <a:r>
              <a:rPr lang="tr-TR" sz="1200" dirty="0"/>
              <a:t> </a:t>
            </a:r>
            <a:r>
              <a:rPr lang="tr-TR" sz="1200" err="1"/>
              <a:t>Waugsberg</a:t>
            </a:r>
            <a:r>
              <a:rPr lang="tr-TR" sz="1200" dirty="0"/>
              <a:t>, </a:t>
            </a:r>
            <a:r>
              <a:rPr lang="tr-TR" sz="1200" err="1"/>
              <a:t>Peregrine</a:t>
            </a:r>
            <a:r>
              <a:rPr lang="tr-TR" sz="1200" dirty="0"/>
              <a:t> Fisher </a:t>
            </a:r>
            <a:r>
              <a:rPr lang="tr-TR" sz="1200" err="1"/>
              <a:t>and</a:t>
            </a:r>
            <a:r>
              <a:rPr lang="tr-TR" sz="1200" dirty="0"/>
              <a:t> nr1jack </a:t>
            </a:r>
            <a:r>
              <a:rPr lang="tr-TR" sz="1200" err="1"/>
              <a:t>from</a:t>
            </a:r>
            <a:r>
              <a:rPr lang="tr-TR" sz="1200" dirty="0"/>
              <a:t> </a:t>
            </a:r>
            <a:r>
              <a:rPr lang="tr-TR" sz="1200" err="1"/>
              <a:t>Wikimedia</a:t>
            </a:r>
            <a:r>
              <a:rPr lang="tr-TR" sz="1200" dirty="0"/>
              <a:t> </a:t>
            </a:r>
            <a:r>
              <a:rPr lang="tr-TR" sz="1200" err="1"/>
              <a:t>Commons</a:t>
            </a:r>
            <a:r>
              <a:rPr lang="tr-TR" sz="1200" dirty="0"/>
              <a:t> </a:t>
            </a:r>
            <a:r>
              <a:rPr lang="tr-TR" sz="1200" dirty="0">
                <a:ea typeface="+mn-lt"/>
                <a:cs typeface="+mn-lt"/>
                <a:hlinkClick r:id="rId3"/>
              </a:rPr>
              <a:t>https://commons.wikimedia.org/wiki/File:Motion_interpolation_example.jpg</a:t>
            </a:r>
            <a:endParaRPr lang="tr-TR" sz="12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97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647F4D-1C99-DB1E-F797-513AA4EEF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Containers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2E4B61-C91A-38B5-8190-23F610D26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Can </a:t>
            </a:r>
            <a:r>
              <a:rPr lang="tr-TR" err="1"/>
              <a:t>hold</a:t>
            </a:r>
            <a:r>
              <a:rPr lang="tr-TR"/>
              <a:t> </a:t>
            </a:r>
            <a:r>
              <a:rPr lang="tr-TR" err="1"/>
              <a:t>single</a:t>
            </a:r>
            <a:r>
              <a:rPr lang="tr-TR"/>
              <a:t> </a:t>
            </a:r>
            <a:r>
              <a:rPr lang="tr-TR" err="1"/>
              <a:t>or</a:t>
            </a:r>
            <a:r>
              <a:rPr lang="tr-TR"/>
              <a:t> multiple </a:t>
            </a:r>
            <a:r>
              <a:rPr lang="tr-TR" err="1"/>
              <a:t>media</a:t>
            </a:r>
            <a:r>
              <a:rPr lang="tr-TR"/>
              <a:t> </a:t>
            </a:r>
            <a:r>
              <a:rPr lang="tr-TR" err="1"/>
              <a:t>streams</a:t>
            </a:r>
          </a:p>
          <a:p>
            <a:r>
              <a:rPr lang="tr-TR" err="1"/>
              <a:t>Some</a:t>
            </a:r>
            <a:r>
              <a:rPr lang="tr-TR"/>
              <a:t> </a:t>
            </a:r>
            <a:r>
              <a:rPr lang="tr-TR" err="1"/>
              <a:t>containers</a:t>
            </a:r>
            <a:r>
              <a:rPr lang="tr-TR"/>
              <a:t> </a:t>
            </a:r>
            <a:r>
              <a:rPr lang="tr-TR" err="1"/>
              <a:t>exclusively</a:t>
            </a:r>
            <a:r>
              <a:rPr lang="tr-TR"/>
              <a:t> </a:t>
            </a:r>
            <a:r>
              <a:rPr lang="tr-TR" err="1"/>
              <a:t>hold</a:t>
            </a:r>
            <a:r>
              <a:rPr lang="tr-TR"/>
              <a:t> </a:t>
            </a:r>
            <a:r>
              <a:rPr lang="tr-TR" err="1"/>
              <a:t>one</a:t>
            </a:r>
            <a:r>
              <a:rPr lang="tr-TR"/>
              <a:t> </a:t>
            </a:r>
            <a:r>
              <a:rPr lang="tr-TR" err="1"/>
              <a:t>type</a:t>
            </a:r>
            <a:r>
              <a:rPr lang="tr-TR"/>
              <a:t> of </a:t>
            </a:r>
            <a:r>
              <a:rPr lang="tr-TR" err="1"/>
              <a:t>stream</a:t>
            </a:r>
          </a:p>
          <a:p>
            <a:r>
              <a:rPr lang="tr-TR" err="1"/>
              <a:t>Other</a:t>
            </a:r>
            <a:r>
              <a:rPr lang="tr-TR"/>
              <a:t> </a:t>
            </a:r>
            <a:r>
              <a:rPr lang="tr-TR" err="1"/>
              <a:t>containers</a:t>
            </a:r>
            <a:r>
              <a:rPr lang="tr-TR"/>
              <a:t> can </a:t>
            </a:r>
            <a:r>
              <a:rPr lang="tr-TR" err="1"/>
              <a:t>hold</a:t>
            </a:r>
            <a:r>
              <a:rPr lang="tr-TR"/>
              <a:t> multiple of </a:t>
            </a:r>
            <a:r>
              <a:rPr lang="tr-TR" err="1"/>
              <a:t>various</a:t>
            </a:r>
            <a:r>
              <a:rPr lang="tr-TR"/>
              <a:t> </a:t>
            </a:r>
            <a:r>
              <a:rPr lang="tr-TR" err="1"/>
              <a:t>media</a:t>
            </a:r>
            <a:r>
              <a:rPr lang="tr-TR"/>
              <a:t> </a:t>
            </a:r>
            <a:r>
              <a:rPr lang="tr-TR" err="1"/>
              <a:t>streams</a:t>
            </a:r>
          </a:p>
        </p:txBody>
      </p:sp>
    </p:spTree>
    <p:extLst>
      <p:ext uri="{BB962C8B-B14F-4D97-AF65-F5344CB8AC3E}">
        <p14:creationId xmlns:p14="http://schemas.microsoft.com/office/powerpoint/2010/main" val="3217173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0283E0-5C4B-1ACE-BCF9-9DCB648E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58B116C-13C7-FA9E-DBF7-9D26B043B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7976" y="5378297"/>
            <a:ext cx="10691265" cy="36360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dirty="0" err="1"/>
              <a:t>Thank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:-)</a:t>
            </a:r>
          </a:p>
        </p:txBody>
      </p:sp>
    </p:spTree>
    <p:extLst>
      <p:ext uri="{BB962C8B-B14F-4D97-AF65-F5344CB8AC3E}">
        <p14:creationId xmlns:p14="http://schemas.microsoft.com/office/powerpoint/2010/main" val="18757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73DF96-4ED9-6A14-4D8C-8A3C312F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containers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68129D-44FC-AE9B-FEE8-8417D8EE3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MKV (</a:t>
            </a:r>
            <a:r>
              <a:rPr lang="tr-TR" err="1"/>
              <a:t>Matroska</a:t>
            </a:r>
            <a:r>
              <a:rPr lang="tr-TR"/>
              <a:t>)</a:t>
            </a:r>
          </a:p>
          <a:p>
            <a:r>
              <a:rPr lang="tr-TR"/>
              <a:t>- An </a:t>
            </a:r>
            <a:r>
              <a:rPr lang="tr-TR" err="1"/>
              <a:t>open</a:t>
            </a:r>
            <a:r>
              <a:rPr lang="tr-TR"/>
              <a:t> format </a:t>
            </a:r>
            <a:r>
              <a:rPr lang="tr-TR" err="1"/>
              <a:t>that</a:t>
            </a:r>
            <a:r>
              <a:rPr lang="tr-TR"/>
              <a:t> can </a:t>
            </a:r>
            <a:r>
              <a:rPr lang="tr-TR" err="1"/>
              <a:t>contain</a:t>
            </a:r>
            <a:r>
              <a:rPr lang="tr-TR"/>
              <a:t> </a:t>
            </a:r>
            <a:r>
              <a:rPr lang="tr-TR" err="1"/>
              <a:t>virtually</a:t>
            </a:r>
            <a:r>
              <a:rPr lang="tr-TR"/>
              <a:t> </a:t>
            </a:r>
            <a:r>
              <a:rPr lang="tr-TR" err="1"/>
              <a:t>any</a:t>
            </a:r>
            <a:r>
              <a:rPr lang="tr-TR"/>
              <a:t> </a:t>
            </a:r>
            <a:r>
              <a:rPr lang="tr-TR" err="1"/>
              <a:t>kind</a:t>
            </a:r>
            <a:r>
              <a:rPr lang="tr-TR"/>
              <a:t> of </a:t>
            </a:r>
            <a:r>
              <a:rPr lang="tr-TR" err="1"/>
              <a:t>stream</a:t>
            </a:r>
          </a:p>
          <a:p>
            <a:r>
              <a:rPr lang="tr-TR"/>
              <a:t>MP4</a:t>
            </a:r>
          </a:p>
          <a:p>
            <a:r>
              <a:rPr lang="tr-TR"/>
              <a:t>- Can </a:t>
            </a:r>
            <a:r>
              <a:rPr lang="tr-TR" err="1"/>
              <a:t>hold</a:t>
            </a:r>
            <a:r>
              <a:rPr lang="tr-TR"/>
              <a:t> H264, AV1 </a:t>
            </a:r>
            <a:r>
              <a:rPr lang="tr-TR" err="1"/>
              <a:t>and</a:t>
            </a:r>
            <a:r>
              <a:rPr lang="tr-TR"/>
              <a:t> VP9 video </a:t>
            </a:r>
            <a:r>
              <a:rPr lang="tr-TR" err="1"/>
              <a:t>codecs</a:t>
            </a:r>
            <a:r>
              <a:rPr lang="tr-TR"/>
              <a:t> </a:t>
            </a:r>
            <a:r>
              <a:rPr lang="tr-TR" err="1"/>
              <a:t>and</a:t>
            </a:r>
            <a:r>
              <a:rPr lang="tr-TR"/>
              <a:t> AAC, FLAC, Opus </a:t>
            </a:r>
            <a:r>
              <a:rPr lang="tr-TR" err="1"/>
              <a:t>and</a:t>
            </a:r>
            <a:r>
              <a:rPr lang="tr-TR"/>
              <a:t> MP3 </a:t>
            </a:r>
            <a:r>
              <a:rPr lang="tr-TR" err="1"/>
              <a:t>audio</a:t>
            </a:r>
            <a:r>
              <a:rPr lang="tr-TR"/>
              <a:t> </a:t>
            </a:r>
            <a:r>
              <a:rPr lang="tr-TR" err="1"/>
              <a:t>codecs</a:t>
            </a:r>
          </a:p>
          <a:p>
            <a:r>
              <a:rPr lang="tr-TR"/>
              <a:t>WEBM</a:t>
            </a:r>
          </a:p>
          <a:p>
            <a:r>
              <a:rPr lang="tr-TR"/>
              <a:t>-Can </a:t>
            </a:r>
            <a:r>
              <a:rPr lang="tr-TR" err="1"/>
              <a:t>hold</a:t>
            </a:r>
            <a:r>
              <a:rPr lang="tr-TR"/>
              <a:t> AV1, VP8 </a:t>
            </a:r>
            <a:r>
              <a:rPr lang="tr-TR" err="1"/>
              <a:t>and</a:t>
            </a:r>
            <a:r>
              <a:rPr lang="tr-TR"/>
              <a:t> VP9 video </a:t>
            </a:r>
            <a:r>
              <a:rPr lang="tr-TR" err="1"/>
              <a:t>codecs</a:t>
            </a:r>
            <a:r>
              <a:rPr lang="tr-TR"/>
              <a:t> </a:t>
            </a:r>
            <a:r>
              <a:rPr lang="tr-TR" err="1"/>
              <a:t>and</a:t>
            </a:r>
            <a:r>
              <a:rPr lang="tr-TR"/>
              <a:t> Opus </a:t>
            </a:r>
            <a:r>
              <a:rPr lang="tr-TR" err="1"/>
              <a:t>and</a:t>
            </a:r>
            <a:r>
              <a:rPr lang="tr-TR"/>
              <a:t> </a:t>
            </a:r>
            <a:r>
              <a:rPr lang="tr-TR" err="1"/>
              <a:t>Vorbis</a:t>
            </a:r>
            <a:r>
              <a:rPr lang="tr-TR"/>
              <a:t> </a:t>
            </a:r>
            <a:r>
              <a:rPr lang="tr-TR" err="1"/>
              <a:t>audio</a:t>
            </a:r>
            <a:r>
              <a:rPr lang="tr-TR"/>
              <a:t> </a:t>
            </a:r>
            <a:r>
              <a:rPr lang="tr-TR" err="1"/>
              <a:t>codecs</a:t>
            </a:r>
          </a:p>
        </p:txBody>
      </p:sp>
    </p:spTree>
    <p:extLst>
      <p:ext uri="{BB962C8B-B14F-4D97-AF65-F5344CB8AC3E}">
        <p14:creationId xmlns:p14="http://schemas.microsoft.com/office/powerpoint/2010/main" val="34380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333821-3C52-CCB6-0A35-46745F38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Audio containers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B1CBB5-8638-6A55-082E-F4DD5F3D8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FLAC</a:t>
            </a:r>
          </a:p>
          <a:p>
            <a:r>
              <a:rPr lang="tr-TR"/>
              <a:t>- </a:t>
            </a:r>
            <a:r>
              <a:rPr lang="tr-TR" err="1"/>
              <a:t>The</a:t>
            </a:r>
            <a:r>
              <a:rPr lang="tr-TR"/>
              <a:t> </a:t>
            </a:r>
            <a:r>
              <a:rPr lang="tr-TR" err="1"/>
              <a:t>container</a:t>
            </a:r>
            <a:r>
              <a:rPr lang="tr-TR"/>
              <a:t> </a:t>
            </a:r>
            <a:r>
              <a:rPr lang="tr-TR" err="1"/>
              <a:t>for</a:t>
            </a:r>
            <a:r>
              <a:rPr lang="tr-TR"/>
              <a:t> </a:t>
            </a:r>
            <a:r>
              <a:rPr lang="tr-TR" err="1"/>
              <a:t>the</a:t>
            </a:r>
            <a:r>
              <a:rPr lang="tr-TR"/>
              <a:t> FLAC </a:t>
            </a:r>
            <a:r>
              <a:rPr lang="tr-TR" err="1"/>
              <a:t>codec</a:t>
            </a:r>
            <a:r>
              <a:rPr lang="tr-TR"/>
              <a:t>.</a:t>
            </a:r>
          </a:p>
          <a:p>
            <a:r>
              <a:rPr lang="tr-TR"/>
              <a:t>M4A</a:t>
            </a:r>
          </a:p>
          <a:p>
            <a:r>
              <a:rPr lang="tr-TR"/>
              <a:t>- Can </a:t>
            </a:r>
            <a:r>
              <a:rPr lang="tr-TR" err="1"/>
              <a:t>hold</a:t>
            </a:r>
            <a:r>
              <a:rPr lang="tr-TR"/>
              <a:t> AAC </a:t>
            </a:r>
            <a:r>
              <a:rPr lang="tr-TR" err="1"/>
              <a:t>or</a:t>
            </a:r>
            <a:r>
              <a:rPr lang="tr-TR"/>
              <a:t> ALAC </a:t>
            </a:r>
            <a:r>
              <a:rPr lang="tr-TR" err="1"/>
              <a:t>codec</a:t>
            </a:r>
            <a:r>
              <a:rPr lang="tr-TR"/>
              <a:t> </a:t>
            </a:r>
            <a:r>
              <a:rPr lang="tr-TR" err="1"/>
              <a:t>streams</a:t>
            </a:r>
            <a:r>
              <a:rPr lang="tr-TR"/>
              <a:t>.</a:t>
            </a:r>
          </a:p>
          <a:p>
            <a:r>
              <a:rPr lang="tr-TR"/>
              <a:t>DSF</a:t>
            </a:r>
          </a:p>
          <a:p>
            <a:r>
              <a:rPr lang="tr-TR"/>
              <a:t>- </a:t>
            </a:r>
            <a:r>
              <a:rPr lang="tr-TR" err="1"/>
              <a:t>Container</a:t>
            </a:r>
            <a:r>
              <a:rPr lang="tr-TR"/>
              <a:t> </a:t>
            </a:r>
            <a:r>
              <a:rPr lang="tr-TR" err="1"/>
              <a:t>for</a:t>
            </a:r>
            <a:r>
              <a:rPr lang="tr-TR"/>
              <a:t> DSD (Direct </a:t>
            </a:r>
            <a:r>
              <a:rPr lang="tr-TR" err="1"/>
              <a:t>Stream</a:t>
            </a:r>
            <a:r>
              <a:rPr lang="tr-TR"/>
              <a:t> </a:t>
            </a:r>
            <a:r>
              <a:rPr lang="tr-TR" err="1"/>
              <a:t>Digital</a:t>
            </a:r>
            <a:r>
              <a:rPr lang="tr-TR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7419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EFEE80-A33A-5FEF-7019-01BB2219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err="1"/>
              <a:t>codecs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14F0FB-605D-FD1E-9C24-39C6FE68D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 err="1"/>
              <a:t>Compression</a:t>
            </a:r>
            <a:r>
              <a:rPr lang="tr-TR" dirty="0"/>
              <a:t> of </a:t>
            </a:r>
            <a:r>
              <a:rPr lang="tr-TR" dirty="0" err="1"/>
              <a:t>media</a:t>
            </a:r>
            <a:r>
              <a:rPr lang="tr-TR" dirty="0"/>
              <a:t> </a:t>
            </a:r>
            <a:r>
              <a:rPr lang="tr-TR" dirty="0" err="1"/>
              <a:t>streams</a:t>
            </a:r>
            <a:endParaRPr lang="tr-TR" dirty="0"/>
          </a:p>
          <a:p>
            <a:r>
              <a:rPr lang="tr-TR" dirty="0"/>
              <a:t>Can be </a:t>
            </a:r>
            <a:r>
              <a:rPr lang="tr-TR" dirty="0" err="1"/>
              <a:t>lossy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lossless</a:t>
            </a:r>
          </a:p>
          <a:p>
            <a:r>
              <a:rPr lang="tr-TR" dirty="0" err="1"/>
              <a:t>Lossy</a:t>
            </a:r>
            <a:r>
              <a:rPr lang="tr-TR" dirty="0"/>
              <a:t> </a:t>
            </a:r>
            <a:r>
              <a:rPr lang="tr-TR" dirty="0" err="1"/>
              <a:t>codecs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lower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quality</a:t>
            </a:r>
            <a:r>
              <a:rPr lang="tr-TR" dirty="0"/>
              <a:t> but in </a:t>
            </a:r>
            <a:r>
              <a:rPr lang="tr-TR" dirty="0" err="1"/>
              <a:t>turn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significantly</a:t>
            </a:r>
            <a:r>
              <a:rPr lang="tr-TR" dirty="0"/>
              <a:t> </a:t>
            </a:r>
            <a:r>
              <a:rPr lang="tr-TR" dirty="0" err="1"/>
              <a:t>smaller</a:t>
            </a:r>
            <a:r>
              <a:rPr lang="tr-TR" dirty="0"/>
              <a:t> size</a:t>
            </a:r>
          </a:p>
          <a:p>
            <a:r>
              <a:rPr lang="tr-TR" dirty="0" err="1"/>
              <a:t>Lossless</a:t>
            </a:r>
            <a:r>
              <a:rPr lang="tr-TR" dirty="0"/>
              <a:t> </a:t>
            </a:r>
            <a:r>
              <a:rPr lang="tr-TR" dirty="0" err="1"/>
              <a:t>codecs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retain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quality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source</a:t>
            </a:r>
            <a:r>
              <a:rPr lang="tr-TR" dirty="0"/>
              <a:t> </a:t>
            </a:r>
            <a:r>
              <a:rPr lang="tr-TR" dirty="0" err="1"/>
              <a:t>stream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cost</a:t>
            </a:r>
            <a:r>
              <a:rPr lang="tr-TR" dirty="0"/>
              <a:t> of </a:t>
            </a:r>
            <a:r>
              <a:rPr lang="tr-TR" dirty="0" err="1"/>
              <a:t>larger</a:t>
            </a:r>
            <a:r>
              <a:rPr lang="tr-TR" dirty="0"/>
              <a:t> size</a:t>
            </a:r>
          </a:p>
        </p:txBody>
      </p:sp>
    </p:spTree>
    <p:extLst>
      <p:ext uri="{BB962C8B-B14F-4D97-AF65-F5344CB8AC3E}">
        <p14:creationId xmlns:p14="http://schemas.microsoft.com/office/powerpoint/2010/main" val="357128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89B375-6F9E-F473-B983-ED1FD636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codecs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85D5BE-42B4-9FAF-C75F-6ADF6C70E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/>
              <a:t>H.264 (AVC)</a:t>
            </a:r>
          </a:p>
          <a:p>
            <a:r>
              <a:rPr lang="tr-TR" sz="1800" dirty="0"/>
              <a:t>- </a:t>
            </a:r>
            <a:r>
              <a:rPr lang="tr-TR" sz="1800" dirty="0" err="1"/>
              <a:t>Block</a:t>
            </a:r>
            <a:r>
              <a:rPr lang="tr-TR" sz="1800" dirty="0"/>
              <a:t> </a:t>
            </a:r>
            <a:r>
              <a:rPr lang="tr-TR" sz="1800" dirty="0" err="1"/>
              <a:t>oriented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motion-compensated</a:t>
            </a:r>
            <a:r>
              <a:rPr lang="tr-TR" sz="1800" dirty="0"/>
              <a:t> </a:t>
            </a:r>
            <a:r>
              <a:rPr lang="tr-TR" sz="1800" dirty="0" err="1"/>
              <a:t>coding</a:t>
            </a:r>
            <a:r>
              <a:rPr lang="tr-TR" sz="1800" dirty="0"/>
              <a:t>.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most</a:t>
            </a:r>
            <a:r>
              <a:rPr lang="tr-TR" sz="1800" dirty="0"/>
              <a:t> </a:t>
            </a:r>
            <a:r>
              <a:rPr lang="tr-TR" sz="1800" dirty="0" err="1"/>
              <a:t>common</a:t>
            </a:r>
            <a:r>
              <a:rPr lang="tr-TR" sz="1800" dirty="0"/>
              <a:t> video </a:t>
            </a:r>
            <a:r>
              <a:rPr lang="tr-TR" sz="1800" dirty="0" err="1"/>
              <a:t>codec</a:t>
            </a:r>
            <a:r>
              <a:rPr lang="tr-TR" sz="1800" dirty="0"/>
              <a:t>.</a:t>
            </a:r>
          </a:p>
          <a:p>
            <a:r>
              <a:rPr lang="tr-TR" dirty="0"/>
              <a:t>HEVC (H.265)</a:t>
            </a:r>
          </a:p>
          <a:p>
            <a:r>
              <a:rPr lang="tr-TR" sz="1800" dirty="0"/>
              <a:t>- </a:t>
            </a:r>
            <a:r>
              <a:rPr lang="tr-TR" sz="1800" dirty="0" err="1"/>
              <a:t>Improvement</a:t>
            </a:r>
            <a:r>
              <a:rPr lang="tr-TR" sz="1800" dirty="0"/>
              <a:t> </a:t>
            </a:r>
            <a:r>
              <a:rPr lang="tr-TR" sz="1800" dirty="0" err="1"/>
              <a:t>over</a:t>
            </a:r>
            <a:r>
              <a:rPr lang="tr-TR" sz="1800" dirty="0"/>
              <a:t> H264 </a:t>
            </a:r>
            <a:r>
              <a:rPr lang="tr-TR" sz="1800" dirty="0" err="1"/>
              <a:t>that</a:t>
            </a:r>
            <a:r>
              <a:rPr lang="tr-TR" sz="1800" dirty="0"/>
              <a:t> </a:t>
            </a:r>
            <a:r>
              <a:rPr lang="tr-TR" sz="1800" dirty="0" err="1"/>
              <a:t>supports</a:t>
            </a:r>
            <a:r>
              <a:rPr lang="tr-TR" sz="1800" dirty="0"/>
              <a:t> </a:t>
            </a:r>
            <a:r>
              <a:rPr lang="tr-TR" sz="1800" dirty="0" err="1"/>
              <a:t>variable</a:t>
            </a:r>
            <a:r>
              <a:rPr lang="tr-TR" sz="1800" dirty="0"/>
              <a:t> </a:t>
            </a:r>
            <a:r>
              <a:rPr lang="tr-TR" sz="1800" dirty="0" err="1"/>
              <a:t>sized</a:t>
            </a:r>
            <a:r>
              <a:rPr lang="tr-TR" sz="1800" dirty="0"/>
              <a:t> </a:t>
            </a:r>
            <a:r>
              <a:rPr lang="tr-TR" sz="1800" dirty="0" err="1"/>
              <a:t>blocks</a:t>
            </a:r>
            <a:endParaRPr lang="tr-TR" sz="1800" dirty="0"/>
          </a:p>
          <a:p>
            <a:r>
              <a:rPr lang="tr-TR" sz="1800" dirty="0"/>
              <a:t>- </a:t>
            </a:r>
            <a:r>
              <a:rPr lang="tr-TR" sz="1800" dirty="0" err="1"/>
              <a:t>Delivers</a:t>
            </a:r>
            <a:r>
              <a:rPr lang="tr-TR" sz="1800" dirty="0"/>
              <a:t> </a:t>
            </a:r>
            <a:r>
              <a:rPr lang="tr-TR" sz="1800" dirty="0" err="1"/>
              <a:t>around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same</a:t>
            </a:r>
            <a:r>
              <a:rPr lang="tr-TR" sz="1800" dirty="0"/>
              <a:t> </a:t>
            </a:r>
            <a:r>
              <a:rPr lang="tr-TR" sz="1800" dirty="0" err="1"/>
              <a:t>quality</a:t>
            </a:r>
            <a:r>
              <a:rPr lang="tr-TR" sz="1800" dirty="0"/>
              <a:t> of H.264 at </a:t>
            </a:r>
            <a:r>
              <a:rPr lang="tr-TR" sz="1800" dirty="0" err="1"/>
              <a:t>half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bitrate</a:t>
            </a:r>
            <a:r>
              <a:rPr lang="tr-TR" sz="1800" dirty="0"/>
              <a:t>.</a:t>
            </a:r>
          </a:p>
          <a:p>
            <a:r>
              <a:rPr lang="tr-TR" sz="1800" dirty="0"/>
              <a:t>- Not </a:t>
            </a:r>
            <a:r>
              <a:rPr lang="tr-TR" sz="1800" dirty="0" err="1"/>
              <a:t>widely</a:t>
            </a:r>
            <a:r>
              <a:rPr lang="tr-TR" sz="1800" dirty="0"/>
              <a:t> </a:t>
            </a:r>
            <a:r>
              <a:rPr lang="tr-TR" sz="1800" dirty="0" err="1"/>
              <a:t>adopted</a:t>
            </a:r>
            <a:r>
              <a:rPr lang="tr-TR" sz="1800" dirty="0"/>
              <a:t> </a:t>
            </a:r>
            <a:r>
              <a:rPr lang="tr-TR" sz="1800" dirty="0" err="1"/>
              <a:t>due</a:t>
            </a:r>
            <a:r>
              <a:rPr lang="tr-TR" sz="1800" dirty="0"/>
              <a:t> </a:t>
            </a:r>
            <a:r>
              <a:rPr lang="tr-TR" sz="1800" dirty="0" err="1"/>
              <a:t>to</a:t>
            </a:r>
            <a:r>
              <a:rPr lang="tr-TR" sz="1800" dirty="0"/>
              <a:t> </a:t>
            </a:r>
            <a:r>
              <a:rPr lang="tr-TR" sz="1800" dirty="0" err="1"/>
              <a:t>high</a:t>
            </a:r>
            <a:r>
              <a:rPr lang="tr-TR" sz="1800" dirty="0"/>
              <a:t> </a:t>
            </a:r>
            <a:r>
              <a:rPr lang="tr-TR" sz="1800" dirty="0" err="1"/>
              <a:t>licensing</a:t>
            </a:r>
            <a:r>
              <a:rPr lang="tr-TR" sz="1800" dirty="0"/>
              <a:t> </a:t>
            </a:r>
            <a:r>
              <a:rPr lang="tr-TR" sz="1800" dirty="0" err="1"/>
              <a:t>fees</a:t>
            </a:r>
            <a:r>
              <a:rPr lang="tr-TR" sz="1800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31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8E436B-8BE9-A00D-E00F-F3C365AD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</a:t>
            </a:r>
            <a:r>
              <a:rPr lang="en-US" dirty="0" err="1"/>
              <a:t>SIze</a:t>
            </a:r>
            <a:r>
              <a:rPr lang="en-US" dirty="0"/>
              <a:t> blocks vs Variable-Size Blocks</a:t>
            </a:r>
          </a:p>
        </p:txBody>
      </p:sp>
      <p:pic>
        <p:nvPicPr>
          <p:cNvPr id="4" name="Resim 4" descr="çit, çayır, saman, tel içeren bir resim&#10;&#10;Açıklama otomatik olarak oluşturuldu">
            <a:extLst>
              <a:ext uri="{FF2B5EF4-FFF2-40B4-BE49-F238E27FC236}">
                <a16:creationId xmlns:a16="http://schemas.microsoft.com/office/drawing/2014/main" id="{A169D457-CA08-ED2D-B3A7-20EBBB279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9420" y="2293126"/>
            <a:ext cx="5035962" cy="3357308"/>
          </a:xfrm>
        </p:spPr>
      </p:pic>
      <p:pic>
        <p:nvPicPr>
          <p:cNvPr id="5" name="Resim 5" descr="çayır, tel, memeli, saman içeren bir resim&#10;&#10;Açıklama otomatik olarak oluşturuldu">
            <a:extLst>
              <a:ext uri="{FF2B5EF4-FFF2-40B4-BE49-F238E27FC236}">
                <a16:creationId xmlns:a16="http://schemas.microsoft.com/office/drawing/2014/main" id="{7C041190-F7EE-4274-E339-94492D71D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40" y="2254870"/>
            <a:ext cx="5094249" cy="33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89B375-6F9E-F473-B983-ED1FD636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codecs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85D5BE-42B4-9FAF-C75F-6ADF6C70E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2900" indent="-342900"/>
            <a:r>
              <a:rPr lang="tr-TR" dirty="0">
                <a:ea typeface="+mn-lt"/>
                <a:cs typeface="+mn-lt"/>
              </a:rPr>
              <a:t>VP8</a:t>
            </a:r>
            <a:endParaRPr lang="tr-TR" dirty="0"/>
          </a:p>
          <a:p>
            <a:pPr marL="342900" indent="-342900"/>
            <a:r>
              <a:rPr lang="tr-TR" sz="1600" dirty="0">
                <a:ea typeface="+mn-lt"/>
                <a:cs typeface="+mn-lt"/>
              </a:rPr>
              <a:t>- </a:t>
            </a:r>
            <a:r>
              <a:rPr lang="tr-TR" sz="1600" dirty="0" err="1">
                <a:ea typeface="+mn-lt"/>
                <a:cs typeface="+mn-lt"/>
              </a:rPr>
              <a:t>Block</a:t>
            </a:r>
            <a:r>
              <a:rPr lang="tr-TR" sz="1600" dirty="0">
                <a:ea typeface="+mn-lt"/>
                <a:cs typeface="+mn-lt"/>
              </a:rPr>
              <a:t> </a:t>
            </a:r>
            <a:r>
              <a:rPr lang="tr-TR" sz="1600" dirty="0" err="1">
                <a:ea typeface="+mn-lt"/>
                <a:cs typeface="+mn-lt"/>
              </a:rPr>
              <a:t>based</a:t>
            </a:r>
            <a:r>
              <a:rPr lang="tr-TR" sz="1600" dirty="0">
                <a:ea typeface="+mn-lt"/>
                <a:cs typeface="+mn-lt"/>
              </a:rPr>
              <a:t> </a:t>
            </a:r>
            <a:r>
              <a:rPr lang="tr-TR" sz="1600" dirty="0" err="1">
                <a:ea typeface="+mn-lt"/>
                <a:cs typeface="+mn-lt"/>
              </a:rPr>
              <a:t>codec</a:t>
            </a:r>
            <a:r>
              <a:rPr lang="tr-TR" sz="1600" dirty="0">
                <a:ea typeface="+mn-lt"/>
                <a:cs typeface="+mn-lt"/>
              </a:rPr>
              <a:t> </a:t>
            </a:r>
            <a:r>
              <a:rPr lang="tr-TR" sz="1600" dirty="0" err="1">
                <a:ea typeface="+mn-lt"/>
                <a:cs typeface="+mn-lt"/>
              </a:rPr>
              <a:t>that</a:t>
            </a:r>
            <a:r>
              <a:rPr lang="tr-TR" sz="1600" dirty="0">
                <a:ea typeface="+mn-lt"/>
                <a:cs typeface="+mn-lt"/>
              </a:rPr>
              <a:t> </a:t>
            </a:r>
            <a:r>
              <a:rPr lang="tr-TR" sz="1600" dirty="0" err="1">
                <a:ea typeface="+mn-lt"/>
                <a:cs typeface="+mn-lt"/>
              </a:rPr>
              <a:t>shares</a:t>
            </a:r>
            <a:r>
              <a:rPr lang="tr-TR" sz="1600" dirty="0">
                <a:ea typeface="+mn-lt"/>
                <a:cs typeface="+mn-lt"/>
              </a:rPr>
              <a:t> a lot </a:t>
            </a:r>
            <a:r>
              <a:rPr lang="tr-TR" sz="1600" dirty="0" err="1">
                <a:ea typeface="+mn-lt"/>
                <a:cs typeface="+mn-lt"/>
              </a:rPr>
              <a:t>with</a:t>
            </a:r>
            <a:r>
              <a:rPr lang="tr-TR" sz="1600" dirty="0">
                <a:ea typeface="+mn-lt"/>
                <a:cs typeface="+mn-lt"/>
              </a:rPr>
              <a:t> H.264</a:t>
            </a:r>
          </a:p>
          <a:p>
            <a:pPr marL="342900" indent="-342900"/>
            <a:r>
              <a:rPr lang="tr-TR" sz="1600" dirty="0">
                <a:ea typeface="+mn-lt"/>
                <a:cs typeface="+mn-lt"/>
              </a:rPr>
              <a:t>- </a:t>
            </a:r>
            <a:r>
              <a:rPr lang="tr-TR" sz="1600" dirty="0" err="1">
                <a:ea typeface="+mn-lt"/>
                <a:cs typeface="+mn-lt"/>
              </a:rPr>
              <a:t>Aimed</a:t>
            </a:r>
            <a:r>
              <a:rPr lang="tr-TR" sz="1600" dirty="0">
                <a:ea typeface="+mn-lt"/>
                <a:cs typeface="+mn-lt"/>
              </a:rPr>
              <a:t> </a:t>
            </a:r>
            <a:r>
              <a:rPr lang="tr-TR" sz="1600" dirty="0" err="1">
                <a:ea typeface="+mn-lt"/>
                <a:cs typeface="+mn-lt"/>
              </a:rPr>
              <a:t>to</a:t>
            </a:r>
            <a:r>
              <a:rPr lang="tr-TR" sz="1600" dirty="0">
                <a:ea typeface="+mn-lt"/>
                <a:cs typeface="+mn-lt"/>
              </a:rPr>
              <a:t> </a:t>
            </a:r>
            <a:r>
              <a:rPr lang="tr-TR" sz="1600" dirty="0" err="1">
                <a:ea typeface="+mn-lt"/>
                <a:cs typeface="+mn-lt"/>
              </a:rPr>
              <a:t>replace</a:t>
            </a:r>
            <a:r>
              <a:rPr lang="tr-TR" sz="1600" dirty="0">
                <a:ea typeface="+mn-lt"/>
                <a:cs typeface="+mn-lt"/>
              </a:rPr>
              <a:t> </a:t>
            </a:r>
            <a:r>
              <a:rPr lang="tr-TR" sz="1600" dirty="0" err="1">
                <a:ea typeface="+mn-lt"/>
                <a:cs typeface="+mn-lt"/>
              </a:rPr>
              <a:t>the</a:t>
            </a:r>
            <a:r>
              <a:rPr lang="tr-TR" sz="1600" dirty="0">
                <a:ea typeface="+mn-lt"/>
                <a:cs typeface="+mn-lt"/>
              </a:rPr>
              <a:t> GIF format, not </a:t>
            </a:r>
            <a:r>
              <a:rPr lang="tr-TR" sz="1600" dirty="0" err="1">
                <a:ea typeface="+mn-lt"/>
                <a:cs typeface="+mn-lt"/>
              </a:rPr>
              <a:t>terribly</a:t>
            </a:r>
            <a:r>
              <a:rPr lang="tr-TR" sz="1600" dirty="0">
                <a:ea typeface="+mn-lt"/>
                <a:cs typeface="+mn-lt"/>
              </a:rPr>
              <a:t> </a:t>
            </a:r>
            <a:r>
              <a:rPr lang="tr-TR" sz="1600" dirty="0" err="1">
                <a:ea typeface="+mn-lt"/>
                <a:cs typeface="+mn-lt"/>
              </a:rPr>
              <a:t>great</a:t>
            </a:r>
            <a:r>
              <a:rPr lang="tr-TR" sz="1600" dirty="0">
                <a:ea typeface="+mn-lt"/>
                <a:cs typeface="+mn-lt"/>
              </a:rPr>
              <a:t> on </a:t>
            </a:r>
            <a:r>
              <a:rPr lang="tr-TR" sz="1600" dirty="0" err="1">
                <a:ea typeface="+mn-lt"/>
                <a:cs typeface="+mn-lt"/>
              </a:rPr>
              <a:t>higher</a:t>
            </a:r>
            <a:r>
              <a:rPr lang="tr-TR" sz="1600" dirty="0">
                <a:ea typeface="+mn-lt"/>
                <a:cs typeface="+mn-lt"/>
              </a:rPr>
              <a:t> </a:t>
            </a:r>
            <a:r>
              <a:rPr lang="tr-TR" sz="1600" dirty="0" err="1">
                <a:ea typeface="+mn-lt"/>
                <a:cs typeface="+mn-lt"/>
              </a:rPr>
              <a:t>resolutions</a:t>
            </a:r>
            <a:r>
              <a:rPr lang="tr-TR" sz="1600" dirty="0">
                <a:ea typeface="+mn-lt"/>
                <a:cs typeface="+mn-lt"/>
              </a:rPr>
              <a:t>.</a:t>
            </a:r>
          </a:p>
          <a:p>
            <a:pPr marL="342900" indent="-342900"/>
            <a:r>
              <a:rPr lang="tr-TR" dirty="0">
                <a:ea typeface="+mn-lt"/>
                <a:cs typeface="+mn-lt"/>
              </a:rPr>
              <a:t>VP9</a:t>
            </a:r>
            <a:endParaRPr lang="tr-TR" dirty="0"/>
          </a:p>
          <a:p>
            <a:pPr marL="342900" indent="-342900"/>
            <a:r>
              <a:rPr lang="tr-TR" sz="1600" dirty="0">
                <a:ea typeface="+mn-lt"/>
                <a:cs typeface="+mn-lt"/>
              </a:rPr>
              <a:t>- </a:t>
            </a:r>
            <a:r>
              <a:rPr lang="tr-TR" sz="1600" dirty="0" err="1">
                <a:ea typeface="+mn-lt"/>
                <a:cs typeface="+mn-lt"/>
              </a:rPr>
              <a:t>Successor</a:t>
            </a:r>
            <a:r>
              <a:rPr lang="tr-TR" sz="1600" dirty="0">
                <a:ea typeface="+mn-lt"/>
                <a:cs typeface="+mn-lt"/>
              </a:rPr>
              <a:t> </a:t>
            </a:r>
            <a:r>
              <a:rPr lang="tr-TR" sz="1600" dirty="0" err="1">
                <a:ea typeface="+mn-lt"/>
                <a:cs typeface="+mn-lt"/>
              </a:rPr>
              <a:t>to</a:t>
            </a:r>
            <a:r>
              <a:rPr lang="tr-TR" sz="1600" dirty="0">
                <a:ea typeface="+mn-lt"/>
                <a:cs typeface="+mn-lt"/>
              </a:rPr>
              <a:t> VP8 </a:t>
            </a:r>
            <a:r>
              <a:rPr lang="tr-TR" sz="1600" dirty="0" err="1">
                <a:ea typeface="+mn-lt"/>
                <a:cs typeface="+mn-lt"/>
              </a:rPr>
              <a:t>and</a:t>
            </a:r>
            <a:r>
              <a:rPr lang="tr-TR" sz="1600" dirty="0">
                <a:ea typeface="+mn-lt"/>
                <a:cs typeface="+mn-lt"/>
              </a:rPr>
              <a:t> </a:t>
            </a:r>
            <a:r>
              <a:rPr lang="tr-TR" sz="1600" dirty="0" err="1">
                <a:ea typeface="+mn-lt"/>
                <a:cs typeface="+mn-lt"/>
              </a:rPr>
              <a:t>competitor</a:t>
            </a:r>
            <a:r>
              <a:rPr lang="tr-TR" sz="1600" dirty="0">
                <a:ea typeface="+mn-lt"/>
                <a:cs typeface="+mn-lt"/>
              </a:rPr>
              <a:t> </a:t>
            </a:r>
            <a:r>
              <a:rPr lang="tr-TR" sz="1600" dirty="0" err="1">
                <a:ea typeface="+mn-lt"/>
                <a:cs typeface="+mn-lt"/>
              </a:rPr>
              <a:t>to</a:t>
            </a:r>
            <a:r>
              <a:rPr lang="tr-TR" sz="1600" dirty="0">
                <a:ea typeface="+mn-lt"/>
                <a:cs typeface="+mn-lt"/>
              </a:rPr>
              <a:t> H.265</a:t>
            </a:r>
          </a:p>
          <a:p>
            <a:pPr marL="342900" indent="-342900"/>
            <a:r>
              <a:rPr lang="tr-TR" sz="1600" dirty="0">
                <a:ea typeface="+mn-lt"/>
                <a:cs typeface="+mn-lt"/>
              </a:rPr>
              <a:t>- </a:t>
            </a:r>
            <a:r>
              <a:rPr lang="tr-TR" sz="1600" dirty="0" err="1">
                <a:ea typeface="+mn-lt"/>
                <a:cs typeface="+mn-lt"/>
              </a:rPr>
              <a:t>Comparably</a:t>
            </a:r>
            <a:r>
              <a:rPr lang="tr-TR" sz="1600" dirty="0">
                <a:ea typeface="+mn-lt"/>
                <a:cs typeface="+mn-lt"/>
              </a:rPr>
              <a:t> </a:t>
            </a:r>
            <a:r>
              <a:rPr lang="tr-TR" sz="1600" dirty="0" err="1">
                <a:ea typeface="+mn-lt"/>
                <a:cs typeface="+mn-lt"/>
              </a:rPr>
              <a:t>same</a:t>
            </a:r>
            <a:r>
              <a:rPr lang="tr-TR" sz="1600" dirty="0">
                <a:ea typeface="+mn-lt"/>
                <a:cs typeface="+mn-lt"/>
              </a:rPr>
              <a:t> </a:t>
            </a:r>
            <a:r>
              <a:rPr lang="tr-TR" sz="1600" dirty="0" err="1">
                <a:ea typeface="+mn-lt"/>
                <a:cs typeface="+mn-lt"/>
              </a:rPr>
              <a:t>performance</a:t>
            </a:r>
            <a:r>
              <a:rPr lang="tr-TR" sz="1600" dirty="0">
                <a:ea typeface="+mn-lt"/>
                <a:cs typeface="+mn-lt"/>
              </a:rPr>
              <a:t> </a:t>
            </a:r>
            <a:r>
              <a:rPr lang="tr-TR" sz="1600" dirty="0" err="1">
                <a:ea typeface="+mn-lt"/>
                <a:cs typeface="+mn-lt"/>
              </a:rPr>
              <a:t>with</a:t>
            </a:r>
            <a:r>
              <a:rPr lang="tr-TR" sz="1600" dirty="0">
                <a:ea typeface="+mn-lt"/>
                <a:cs typeface="+mn-lt"/>
              </a:rPr>
              <a:t> H.265 but </a:t>
            </a:r>
            <a:r>
              <a:rPr lang="tr-TR" sz="1600" dirty="0" err="1">
                <a:ea typeface="+mn-lt"/>
                <a:cs typeface="+mn-lt"/>
              </a:rPr>
              <a:t>widely</a:t>
            </a:r>
            <a:r>
              <a:rPr lang="tr-TR" sz="1600" dirty="0">
                <a:ea typeface="+mn-lt"/>
                <a:cs typeface="+mn-lt"/>
              </a:rPr>
              <a:t> </a:t>
            </a:r>
            <a:r>
              <a:rPr lang="tr-TR" sz="1600" dirty="0" err="1">
                <a:ea typeface="+mn-lt"/>
                <a:cs typeface="+mn-lt"/>
              </a:rPr>
              <a:t>adopted</a:t>
            </a:r>
            <a:r>
              <a:rPr lang="tr-TR" sz="1600" dirty="0">
                <a:ea typeface="+mn-lt"/>
                <a:cs typeface="+mn-lt"/>
              </a:rPr>
              <a:t>.</a:t>
            </a:r>
          </a:p>
          <a:p>
            <a:pPr marL="342900" indent="-342900"/>
            <a:r>
              <a:rPr lang="tr-TR" dirty="0">
                <a:ea typeface="+mn-lt"/>
                <a:cs typeface="+mn-lt"/>
              </a:rPr>
              <a:t>AV1</a:t>
            </a:r>
          </a:p>
          <a:p>
            <a:pPr marL="342900" indent="-342900"/>
            <a:r>
              <a:rPr lang="tr-TR" sz="1700" dirty="0">
                <a:ea typeface="+mn-lt"/>
                <a:cs typeface="+mn-lt"/>
              </a:rPr>
              <a:t>- </a:t>
            </a:r>
            <a:r>
              <a:rPr lang="tr-TR" sz="1700" dirty="0" err="1">
                <a:ea typeface="+mn-lt"/>
                <a:cs typeface="+mn-lt"/>
              </a:rPr>
              <a:t>Successor</a:t>
            </a:r>
            <a:r>
              <a:rPr lang="tr-TR" sz="1700" dirty="0">
                <a:ea typeface="+mn-lt"/>
                <a:cs typeface="+mn-lt"/>
              </a:rPr>
              <a:t> </a:t>
            </a:r>
            <a:r>
              <a:rPr lang="tr-TR" sz="1700" dirty="0" err="1">
                <a:ea typeface="+mn-lt"/>
                <a:cs typeface="+mn-lt"/>
              </a:rPr>
              <a:t>to</a:t>
            </a:r>
            <a:r>
              <a:rPr lang="tr-TR" sz="1700" dirty="0">
                <a:ea typeface="+mn-lt"/>
                <a:cs typeface="+mn-lt"/>
              </a:rPr>
              <a:t> VP9.</a:t>
            </a:r>
          </a:p>
          <a:p>
            <a:pPr marL="342900" indent="-342900"/>
            <a:r>
              <a:rPr lang="tr-TR" sz="1700" dirty="0">
                <a:ea typeface="+mn-lt"/>
                <a:cs typeface="+mn-lt"/>
              </a:rPr>
              <a:t>- 35% </a:t>
            </a:r>
            <a:r>
              <a:rPr lang="tr-TR" sz="1700" dirty="0" err="1">
                <a:ea typeface="+mn-lt"/>
                <a:cs typeface="+mn-lt"/>
              </a:rPr>
              <a:t>to</a:t>
            </a:r>
            <a:r>
              <a:rPr lang="tr-TR" sz="1700" dirty="0">
                <a:ea typeface="+mn-lt"/>
                <a:cs typeface="+mn-lt"/>
              </a:rPr>
              <a:t> 50% </a:t>
            </a:r>
            <a:r>
              <a:rPr lang="tr-TR" sz="1700" dirty="0" err="1">
                <a:ea typeface="+mn-lt"/>
                <a:cs typeface="+mn-lt"/>
              </a:rPr>
              <a:t>higher</a:t>
            </a:r>
            <a:r>
              <a:rPr lang="tr-TR" sz="1700" dirty="0">
                <a:ea typeface="+mn-lt"/>
                <a:cs typeface="+mn-lt"/>
              </a:rPr>
              <a:t> data </a:t>
            </a:r>
            <a:r>
              <a:rPr lang="tr-TR" sz="1700" dirty="0" err="1">
                <a:ea typeface="+mn-lt"/>
                <a:cs typeface="+mn-lt"/>
              </a:rPr>
              <a:t>compression</a:t>
            </a:r>
            <a:r>
              <a:rPr lang="tr-TR" sz="1700" dirty="0">
                <a:ea typeface="+mn-lt"/>
                <a:cs typeface="+mn-lt"/>
              </a:rPr>
              <a:t> </a:t>
            </a:r>
            <a:r>
              <a:rPr lang="tr-TR" sz="1700" dirty="0" err="1">
                <a:ea typeface="+mn-lt"/>
                <a:cs typeface="+mn-lt"/>
              </a:rPr>
              <a:t>compared</a:t>
            </a:r>
            <a:r>
              <a:rPr lang="tr-TR" sz="1700" dirty="0">
                <a:ea typeface="+mn-lt"/>
                <a:cs typeface="+mn-lt"/>
              </a:rPr>
              <a:t> </a:t>
            </a:r>
            <a:r>
              <a:rPr lang="tr-TR" sz="1700" dirty="0" err="1">
                <a:ea typeface="+mn-lt"/>
                <a:cs typeface="+mn-lt"/>
              </a:rPr>
              <a:t>to</a:t>
            </a:r>
            <a:r>
              <a:rPr lang="tr-TR" sz="1700" dirty="0">
                <a:ea typeface="+mn-lt"/>
                <a:cs typeface="+mn-lt"/>
              </a:rPr>
              <a:t> VP9.</a:t>
            </a:r>
          </a:p>
          <a:p>
            <a:pPr marL="342900" indent="-342900"/>
            <a:r>
              <a:rPr lang="tr-TR" sz="1700" dirty="0">
                <a:ea typeface="+mn-lt"/>
                <a:cs typeface="+mn-lt"/>
              </a:rPr>
              <a:t>- </a:t>
            </a:r>
            <a:r>
              <a:rPr lang="tr-TR" sz="1700" dirty="0" err="1">
                <a:ea typeface="+mn-lt"/>
                <a:cs typeface="+mn-lt"/>
              </a:rPr>
              <a:t>Currently</a:t>
            </a:r>
            <a:r>
              <a:rPr lang="tr-TR" sz="1700" dirty="0">
                <a:ea typeface="+mn-lt"/>
                <a:cs typeface="+mn-lt"/>
              </a:rPr>
              <a:t> </a:t>
            </a:r>
            <a:r>
              <a:rPr lang="tr-TR" sz="1700" dirty="0" err="1">
                <a:ea typeface="+mn-lt"/>
                <a:cs typeface="+mn-lt"/>
              </a:rPr>
              <a:t>the</a:t>
            </a:r>
            <a:r>
              <a:rPr lang="tr-TR" sz="1700" dirty="0">
                <a:ea typeface="+mn-lt"/>
                <a:cs typeface="+mn-lt"/>
              </a:rPr>
              <a:t> </a:t>
            </a:r>
            <a:r>
              <a:rPr lang="tr-TR" sz="1700" dirty="0" err="1">
                <a:ea typeface="+mn-lt"/>
                <a:cs typeface="+mn-lt"/>
              </a:rPr>
              <a:t>choice</a:t>
            </a:r>
            <a:r>
              <a:rPr lang="tr-TR" sz="1700" dirty="0">
                <a:ea typeface="+mn-lt"/>
                <a:cs typeface="+mn-lt"/>
              </a:rPr>
              <a:t> </a:t>
            </a:r>
            <a:r>
              <a:rPr lang="tr-TR" sz="1700" dirty="0" err="1">
                <a:ea typeface="+mn-lt"/>
                <a:cs typeface="+mn-lt"/>
              </a:rPr>
              <a:t>for</a:t>
            </a:r>
            <a:r>
              <a:rPr lang="tr-TR" sz="1700" dirty="0">
                <a:ea typeface="+mn-lt"/>
                <a:cs typeface="+mn-lt"/>
              </a:rPr>
              <a:t> </a:t>
            </a:r>
            <a:r>
              <a:rPr lang="tr-TR" sz="1700" dirty="0" err="1">
                <a:ea typeface="+mn-lt"/>
                <a:cs typeface="+mn-lt"/>
              </a:rPr>
              <a:t>most</a:t>
            </a:r>
            <a:r>
              <a:rPr lang="tr-TR" sz="1700" dirty="0">
                <a:ea typeface="+mn-lt"/>
                <a:cs typeface="+mn-lt"/>
              </a:rPr>
              <a:t> video </a:t>
            </a:r>
            <a:r>
              <a:rPr lang="tr-TR" sz="1700" dirty="0" err="1">
                <a:ea typeface="+mn-lt"/>
                <a:cs typeface="+mn-lt"/>
              </a:rPr>
              <a:t>streaming</a:t>
            </a:r>
            <a:r>
              <a:rPr lang="tr-TR" sz="1700" dirty="0">
                <a:ea typeface="+mn-lt"/>
                <a:cs typeface="+mn-lt"/>
              </a:rPr>
              <a:t> </a:t>
            </a:r>
            <a:r>
              <a:rPr lang="tr-TR" sz="1700" dirty="0" err="1">
                <a:ea typeface="+mn-lt"/>
                <a:cs typeface="+mn-lt"/>
              </a:rPr>
              <a:t>services</a:t>
            </a:r>
            <a:r>
              <a:rPr lang="tr-TR" sz="1700" dirty="0">
                <a:ea typeface="+mn-lt"/>
                <a:cs typeface="+mn-lt"/>
              </a:rPr>
              <a:t> </a:t>
            </a:r>
            <a:r>
              <a:rPr lang="tr-TR" sz="1700" dirty="0" err="1">
                <a:ea typeface="+mn-lt"/>
                <a:cs typeface="+mn-lt"/>
              </a:rPr>
              <a:t>such</a:t>
            </a:r>
            <a:r>
              <a:rPr lang="tr-TR" sz="1700" dirty="0">
                <a:ea typeface="+mn-lt"/>
                <a:cs typeface="+mn-lt"/>
              </a:rPr>
              <a:t> as YouTube, Netflix </a:t>
            </a:r>
            <a:r>
              <a:rPr lang="tr-TR" sz="1700" dirty="0" err="1">
                <a:ea typeface="+mn-lt"/>
                <a:cs typeface="+mn-lt"/>
              </a:rPr>
              <a:t>and</a:t>
            </a:r>
            <a:r>
              <a:rPr lang="tr-TR" sz="1700" dirty="0">
                <a:ea typeface="+mn-lt"/>
                <a:cs typeface="+mn-lt"/>
              </a:rPr>
              <a:t> </a:t>
            </a:r>
            <a:r>
              <a:rPr lang="tr-TR" sz="1700" dirty="0" err="1">
                <a:ea typeface="+mn-lt"/>
                <a:cs typeface="+mn-lt"/>
              </a:rPr>
              <a:t>even</a:t>
            </a:r>
            <a:r>
              <a:rPr lang="tr-TR" sz="1700" dirty="0">
                <a:ea typeface="+mn-lt"/>
                <a:cs typeface="+mn-lt"/>
              </a:rPr>
              <a:t> Facebook </a:t>
            </a:r>
            <a:r>
              <a:rPr lang="tr-TR" sz="1700" dirty="0" err="1">
                <a:ea typeface="+mn-lt"/>
                <a:cs typeface="+mn-lt"/>
              </a:rPr>
              <a:t>with</a:t>
            </a:r>
            <a:r>
              <a:rPr lang="tr-TR" sz="1700" dirty="0">
                <a:ea typeface="+mn-lt"/>
                <a:cs typeface="+mn-lt"/>
              </a:rPr>
              <a:t> </a:t>
            </a:r>
            <a:r>
              <a:rPr lang="tr-TR" sz="1700" dirty="0" err="1">
                <a:ea typeface="+mn-lt"/>
                <a:cs typeface="+mn-lt"/>
              </a:rPr>
              <a:t>more</a:t>
            </a:r>
            <a:r>
              <a:rPr lang="tr-TR" sz="1700" dirty="0">
                <a:ea typeface="+mn-lt"/>
                <a:cs typeface="+mn-lt"/>
              </a:rPr>
              <a:t> </a:t>
            </a:r>
            <a:r>
              <a:rPr lang="tr-TR" sz="1700" dirty="0" err="1">
                <a:ea typeface="+mn-lt"/>
                <a:cs typeface="+mn-lt"/>
              </a:rPr>
              <a:t>to</a:t>
            </a:r>
            <a:r>
              <a:rPr lang="tr-TR" sz="1700" dirty="0">
                <a:ea typeface="+mn-lt"/>
                <a:cs typeface="+mn-lt"/>
              </a:rPr>
              <a:t> </a:t>
            </a:r>
            <a:r>
              <a:rPr lang="tr-TR" sz="1700" dirty="0" err="1">
                <a:ea typeface="+mn-lt"/>
                <a:cs typeface="+mn-lt"/>
              </a:rPr>
              <a:t>come</a:t>
            </a:r>
            <a:r>
              <a:rPr lang="tr-TR" sz="1700" dirty="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339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0201B2-3A15-C05D-E608-9A09068C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CODECS: Lossy STEREO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A1D13D-79C0-519C-28B6-F0DEC6B02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/>
              <a:t>AAC</a:t>
            </a:r>
          </a:p>
          <a:p>
            <a:r>
              <a:rPr lang="tr-TR" sz="1600" dirty="0"/>
              <a:t>- </a:t>
            </a:r>
            <a:r>
              <a:rPr lang="tr-TR" sz="1600" dirty="0" err="1"/>
              <a:t>Successor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MP3.</a:t>
            </a:r>
          </a:p>
          <a:p>
            <a:r>
              <a:rPr lang="tr-TR" sz="1600" dirty="0"/>
              <a:t>- </a:t>
            </a:r>
            <a:r>
              <a:rPr lang="tr-TR" sz="1600" dirty="0" err="1"/>
              <a:t>Widely</a:t>
            </a:r>
            <a:r>
              <a:rPr lang="tr-TR" sz="1600" dirty="0"/>
              <a:t> </a:t>
            </a:r>
            <a:r>
              <a:rPr lang="tr-TR" sz="1600" dirty="0" err="1"/>
              <a:t>adopted</a:t>
            </a:r>
            <a:r>
              <a:rPr lang="tr-TR" sz="1600" dirty="0"/>
              <a:t>, </a:t>
            </a:r>
            <a:r>
              <a:rPr lang="tr-TR" sz="1600" dirty="0" err="1"/>
              <a:t>standard</a:t>
            </a:r>
            <a:r>
              <a:rPr lang="tr-TR" sz="1600" dirty="0"/>
              <a:t> format </a:t>
            </a:r>
            <a:r>
              <a:rPr lang="tr-TR" sz="1600" dirty="0" err="1"/>
              <a:t>for</a:t>
            </a:r>
            <a:r>
              <a:rPr lang="tr-TR" sz="1600" dirty="0"/>
              <a:t> </a:t>
            </a:r>
            <a:r>
              <a:rPr lang="tr-TR" sz="1600" dirty="0" err="1"/>
              <a:t>almost</a:t>
            </a:r>
            <a:r>
              <a:rPr lang="tr-TR" sz="1600" dirty="0"/>
              <a:t> </a:t>
            </a:r>
            <a:r>
              <a:rPr lang="tr-TR" sz="1600" dirty="0" err="1"/>
              <a:t>all</a:t>
            </a:r>
            <a:r>
              <a:rPr lang="tr-TR" sz="1600" dirty="0"/>
              <a:t> </a:t>
            </a:r>
            <a:r>
              <a:rPr lang="tr-TR" sz="1600" dirty="0" err="1"/>
              <a:t>portable</a:t>
            </a:r>
            <a:r>
              <a:rPr lang="tr-TR" sz="1600" dirty="0"/>
              <a:t> </a:t>
            </a:r>
            <a:r>
              <a:rPr lang="tr-TR" sz="1600" dirty="0" err="1"/>
              <a:t>devices</a:t>
            </a:r>
            <a:r>
              <a:rPr lang="tr-TR" sz="1600" dirty="0"/>
              <a:t>.</a:t>
            </a:r>
          </a:p>
          <a:p>
            <a:r>
              <a:rPr lang="tr-TR" dirty="0"/>
              <a:t>Opus</a:t>
            </a:r>
          </a:p>
          <a:p>
            <a:r>
              <a:rPr lang="tr-TR" sz="1600" dirty="0"/>
              <a:t>- </a:t>
            </a:r>
            <a:r>
              <a:rPr lang="tr-TR" sz="1600" dirty="0" err="1"/>
              <a:t>Successor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Vorbis</a:t>
            </a:r>
            <a:r>
              <a:rPr lang="tr-TR" sz="1600" dirty="0"/>
              <a:t>, </a:t>
            </a:r>
            <a:r>
              <a:rPr lang="tr-TR" sz="1600" dirty="0" err="1"/>
              <a:t>which</a:t>
            </a:r>
            <a:r>
              <a:rPr lang="tr-TR" sz="1600" dirty="0"/>
              <a:t> </a:t>
            </a:r>
            <a:r>
              <a:rPr lang="tr-TR" sz="1600" dirty="0" err="1"/>
              <a:t>was</a:t>
            </a:r>
            <a:r>
              <a:rPr lang="tr-TR" sz="1600" dirty="0"/>
              <a:t> an </a:t>
            </a:r>
            <a:r>
              <a:rPr lang="tr-TR" sz="1600" dirty="0" err="1"/>
              <a:t>alternative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MP3.</a:t>
            </a:r>
          </a:p>
          <a:p>
            <a:r>
              <a:rPr lang="tr-TR" sz="1600" dirty="0"/>
              <a:t>- </a:t>
            </a:r>
            <a:r>
              <a:rPr lang="tr-TR" sz="1600" dirty="0" err="1"/>
              <a:t>Performs</a:t>
            </a:r>
            <a:r>
              <a:rPr lang="tr-TR" sz="1600" dirty="0"/>
              <a:t> </a:t>
            </a:r>
            <a:r>
              <a:rPr lang="tr-TR" sz="1600" dirty="0" err="1"/>
              <a:t>well</a:t>
            </a:r>
            <a:r>
              <a:rPr lang="tr-TR" sz="1600" dirty="0"/>
              <a:t> </a:t>
            </a:r>
            <a:r>
              <a:rPr lang="tr-TR" sz="1600" dirty="0" err="1"/>
              <a:t>even</a:t>
            </a:r>
            <a:r>
              <a:rPr lang="tr-TR" sz="1600" dirty="0"/>
              <a:t> at </a:t>
            </a:r>
            <a:r>
              <a:rPr lang="tr-TR" sz="1600" dirty="0" err="1"/>
              <a:t>extremely</a:t>
            </a:r>
            <a:r>
              <a:rPr lang="tr-TR" sz="1600" dirty="0"/>
              <a:t> </a:t>
            </a:r>
            <a:r>
              <a:rPr lang="tr-TR" sz="1600" dirty="0" err="1"/>
              <a:t>low</a:t>
            </a:r>
            <a:r>
              <a:rPr lang="tr-TR" sz="1600" dirty="0"/>
              <a:t> </a:t>
            </a:r>
            <a:r>
              <a:rPr lang="tr-TR" sz="1600" dirty="0" err="1"/>
              <a:t>bitrates</a:t>
            </a:r>
            <a:endParaRPr lang="tr-TR" sz="1600" dirty="0"/>
          </a:p>
          <a:p>
            <a:r>
              <a:rPr lang="tr-TR" sz="1600" dirty="0"/>
              <a:t>- </a:t>
            </a:r>
            <a:r>
              <a:rPr lang="tr-TR" sz="1600" dirty="0" err="1"/>
              <a:t>Lower</a:t>
            </a:r>
            <a:r>
              <a:rPr lang="tr-TR" sz="1600" dirty="0"/>
              <a:t> </a:t>
            </a:r>
            <a:r>
              <a:rPr lang="tr-TR" sz="1600" dirty="0" err="1"/>
              <a:t>latency</a:t>
            </a:r>
            <a:r>
              <a:rPr lang="tr-TR" sz="1600" dirty="0"/>
              <a:t>, </a:t>
            </a:r>
            <a:r>
              <a:rPr lang="tr-TR" sz="1600" dirty="0" err="1"/>
              <a:t>preferred</a:t>
            </a:r>
            <a:r>
              <a:rPr lang="tr-TR" sz="1600" dirty="0"/>
              <a:t> </a:t>
            </a:r>
            <a:r>
              <a:rPr lang="tr-TR" sz="1600" dirty="0" err="1"/>
              <a:t>by</a:t>
            </a:r>
            <a:r>
              <a:rPr lang="tr-TR" sz="1600" dirty="0"/>
              <a:t> </a:t>
            </a:r>
            <a:r>
              <a:rPr lang="tr-TR" sz="1600" dirty="0" err="1"/>
              <a:t>voice</a:t>
            </a:r>
            <a:r>
              <a:rPr lang="tr-TR" sz="1600" dirty="0"/>
              <a:t> </a:t>
            </a:r>
            <a:r>
              <a:rPr lang="tr-TR" sz="1600" dirty="0" err="1"/>
              <a:t>call</a:t>
            </a:r>
            <a:r>
              <a:rPr lang="tr-TR" sz="1600" dirty="0"/>
              <a:t> </a:t>
            </a:r>
            <a:r>
              <a:rPr lang="tr-TR" sz="1600" dirty="0" err="1"/>
              <a:t>services</a:t>
            </a:r>
            <a:r>
              <a:rPr lang="tr-TR" sz="1600" dirty="0"/>
              <a:t> </a:t>
            </a:r>
            <a:r>
              <a:rPr lang="tr-TR" sz="1600" dirty="0" err="1"/>
              <a:t>such</a:t>
            </a:r>
            <a:r>
              <a:rPr lang="tr-TR" sz="1600" dirty="0"/>
              <a:t> as </a:t>
            </a:r>
            <a:r>
              <a:rPr lang="tr-TR" sz="1600" dirty="0" err="1"/>
              <a:t>Whatsapp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Signal</a:t>
            </a:r>
            <a:r>
              <a:rPr lang="tr-TR" sz="16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8008338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LeftStep">
      <a:dk1>
        <a:srgbClr val="000000"/>
      </a:dk1>
      <a:lt1>
        <a:srgbClr val="FFFFFF"/>
      </a:lt1>
      <a:dk2>
        <a:srgbClr val="242E41"/>
      </a:dk2>
      <a:lt2>
        <a:srgbClr val="E2E5E8"/>
      </a:lt2>
      <a:accent1>
        <a:srgbClr val="C59A73"/>
      </a:accent1>
      <a:accent2>
        <a:srgbClr val="C57873"/>
      </a:accent2>
      <a:accent3>
        <a:srgbClr val="D08DA5"/>
      </a:accent3>
      <a:accent4>
        <a:srgbClr val="C573B3"/>
      </a:accent4>
      <a:accent5>
        <a:srgbClr val="C38DD0"/>
      </a:accent5>
      <a:accent6>
        <a:srgbClr val="9373C5"/>
      </a:accent6>
      <a:hlink>
        <a:srgbClr val="5D85A8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Geniş ekran</PresentationFormat>
  <Slides>20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ChronicleVTI</vt:lpstr>
      <vt:lpstr>A brief overlook into audio and video codecs and ways to improve them using filters</vt:lpstr>
      <vt:lpstr>Containers</vt:lpstr>
      <vt:lpstr>Video containers</vt:lpstr>
      <vt:lpstr>Audio containers</vt:lpstr>
      <vt:lpstr>codecs</vt:lpstr>
      <vt:lpstr>Video codecs</vt:lpstr>
      <vt:lpstr>Fixed-SIze blocks vs Variable-Size Blocks</vt:lpstr>
      <vt:lpstr>Video codecs</vt:lpstr>
      <vt:lpstr>Audio CODECS: Lossy STEREO</vt:lpstr>
      <vt:lpstr>Audio CODECS: Lossless STEREO</vt:lpstr>
      <vt:lpstr>AUDIO CODECS: SURROUND</vt:lpstr>
      <vt:lpstr>DSD VS. PCM, a Visual Comparison</vt:lpstr>
      <vt:lpstr>VIDEO FILTERS</vt:lpstr>
      <vt:lpstr>INTERLACED vs PROGRESSIVE</vt:lpstr>
      <vt:lpstr>DEINTERLACING</vt:lpstr>
      <vt:lpstr>Field Combination: WEAVING</vt:lpstr>
      <vt:lpstr>FIELD EXTENSION: Line Doubling</vt:lpstr>
      <vt:lpstr>FRAME INTERPOLATION</vt:lpstr>
      <vt:lpstr>FRAME INTERPOLATION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revision>281</cp:revision>
  <dcterms:created xsi:type="dcterms:W3CDTF">2022-10-26T01:53:02Z</dcterms:created>
  <dcterms:modified xsi:type="dcterms:W3CDTF">2022-10-26T18:09:16Z</dcterms:modified>
</cp:coreProperties>
</file>